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0" r:id="rId17"/>
    <p:sldId id="273" r:id="rId18"/>
    <p:sldId id="271" r:id="rId19"/>
    <p:sldId id="272" r:id="rId20"/>
  </p:sldIdLst>
  <p:sldSz cx="14630400" cy="8229600"/>
  <p:notesSz cx="8229600" cy="14630400"/>
  <p:embeddedFontLst>
    <p:embeddedFont>
      <p:font typeface="Open Sans" panose="020B0606030504020204" pitchFamily="34" charset="0"/>
      <p:regular r:id="rId22"/>
      <p:bold r:id="rId23"/>
      <p:italic r:id="rId24"/>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848AC-489F-482C-89D4-0EEC127AFB1D}" v="13" dt="2026-03-06T05:10:04.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85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nl-NL"/>
          </a:p>
        </p:txBody>
      </p:sp>
      <p:sp>
        <p:nvSpPr>
          <p:cNvPr id="3" name="Shape 1"/>
          <p:cNvSpPr/>
          <p:nvPr/>
        </p:nvSpPr>
        <p:spPr>
          <a:xfrm>
            <a:off x="0" y="0"/>
            <a:ext cx="14630400" cy="8229600"/>
          </a:xfrm>
          <a:prstGeom prst="rect">
            <a:avLst/>
          </a:prstGeom>
          <a:solidFill>
            <a:srgbClr val="FFFCFA"/>
          </a:solidFill>
          <a:ln/>
        </p:spPr>
        <p:txBody>
          <a:bodyPr/>
          <a:lstStyle/>
          <a:p>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inclusivecities.info"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6.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5" name="Text 2"/>
          <p:cNvSpPr/>
          <p:nvPr/>
        </p:nvSpPr>
        <p:spPr>
          <a:xfrm>
            <a:off x="793790" y="4780478"/>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Shape 3"/>
          <p:cNvSpPr/>
          <p:nvPr/>
        </p:nvSpPr>
        <p:spPr>
          <a:xfrm>
            <a:off x="793789" y="6237293"/>
            <a:ext cx="3738086" cy="426244"/>
          </a:xfrm>
          <a:prstGeom prst="roundRect">
            <a:avLst>
              <a:gd name="adj" fmla="val 17880"/>
            </a:avLst>
          </a:prstGeom>
          <a:solidFill>
            <a:srgbClr val="EBE2E0"/>
          </a:solidFill>
          <a:ln/>
        </p:spPr>
        <p:txBody>
          <a:bodyPr/>
          <a:lstStyle/>
          <a:p>
            <a:endParaRPr lang="nl-NL"/>
          </a:p>
        </p:txBody>
      </p:sp>
      <p:sp>
        <p:nvSpPr>
          <p:cNvPr id="7" name="Text 4"/>
          <p:cNvSpPr/>
          <p:nvPr/>
        </p:nvSpPr>
        <p:spPr>
          <a:xfrm>
            <a:off x="929878" y="6291707"/>
            <a:ext cx="3465909" cy="290274"/>
          </a:xfrm>
          <a:prstGeom prst="rect">
            <a:avLst/>
          </a:prstGeom>
          <a:noFill/>
          <a:ln/>
        </p:spPr>
        <p:txBody>
          <a:bodyPr wrap="none" lIns="0" tIns="0" rIns="0" bIns="0" rtlCol="0" anchor="t"/>
          <a:lstStyle/>
          <a:p>
            <a:pPr marL="0" indent="0" algn="l">
              <a:lnSpc>
                <a:spcPts val="2250"/>
              </a:lnSpc>
              <a:buNone/>
            </a:pPr>
            <a:r>
              <a:rPr lang="en-US" sz="1400" dirty="0">
                <a:solidFill>
                  <a:srgbClr val="443728"/>
                </a:solidFill>
                <a:latin typeface="Open Sans" pitchFamily="34" charset="0"/>
                <a:ea typeface="Open Sans" pitchFamily="34" charset="-122"/>
                <a:cs typeface="Open Sans" pitchFamily="34" charset="-120"/>
              </a:rPr>
              <a:t>PROF. DR. CHARLOTTE COLMAN (UGENT)</a:t>
            </a:r>
            <a:endParaRPr lang="en-US" sz="1400" dirty="0"/>
          </a:p>
        </p:txBody>
      </p:sp>
      <p:pic>
        <p:nvPicPr>
          <p:cNvPr id="21" name="Afbeelding 20">
            <a:extLst>
              <a:ext uri="{FF2B5EF4-FFF2-40B4-BE49-F238E27FC236}">
                <a16:creationId xmlns:a16="http://schemas.microsoft.com/office/drawing/2014/main" id="{7CD4B031-26C1-AE4E-5101-69BE13A1CE2F}"/>
              </a:ext>
            </a:extLst>
          </p:cNvPr>
          <p:cNvPicPr>
            <a:picLocks noChangeAspect="1"/>
          </p:cNvPicPr>
          <p:nvPr/>
        </p:nvPicPr>
        <p:blipFill>
          <a:blip r:embed="rId3"/>
          <a:srcRect l="9330" r="44954"/>
          <a:stretch>
            <a:fillRect/>
          </a:stretch>
        </p:blipFill>
        <p:spPr>
          <a:xfrm>
            <a:off x="10073878" y="0"/>
            <a:ext cx="4556522" cy="8229600"/>
          </a:xfrm>
          <a:prstGeom prst="rect">
            <a:avLst/>
          </a:prstGeom>
        </p:spPr>
      </p:pic>
      <p:sp>
        <p:nvSpPr>
          <p:cNvPr id="2" name="Text 0">
            <a:extLst>
              <a:ext uri="{FF2B5EF4-FFF2-40B4-BE49-F238E27FC236}">
                <a16:creationId xmlns:a16="http://schemas.microsoft.com/office/drawing/2014/main" id="{7B7B9050-2F48-F841-82CC-6155BBEDC99E}"/>
              </a:ext>
            </a:extLst>
          </p:cNvPr>
          <p:cNvSpPr/>
          <p:nvPr/>
        </p:nvSpPr>
        <p:spPr>
          <a:xfrm>
            <a:off x="637673" y="2478020"/>
            <a:ext cx="6993136" cy="708779"/>
          </a:xfrm>
          <a:prstGeom prst="rect">
            <a:avLst/>
          </a:prstGeom>
          <a:noFill/>
          <a:ln/>
        </p:spPr>
        <p:txBody>
          <a:bodyPr wrap="none" lIns="0" tIns="0" rIns="0" bIns="0" rtlCol="0" anchor="t"/>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ts val="5550"/>
              </a:lnSpc>
              <a:buNone/>
            </a:pPr>
            <a:r>
              <a:rPr lang="en-US" sz="4450" b="1" dirty="0" err="1">
                <a:solidFill>
                  <a:srgbClr val="443728"/>
                </a:solidFill>
                <a:latin typeface="Crimson Pro Bold" pitchFamily="34" charset="0"/>
                <a:ea typeface="Crimson Pro Bold" pitchFamily="34" charset="-122"/>
                <a:cs typeface="Crimson Pro Bold" pitchFamily="34" charset="-120"/>
              </a:rPr>
              <a:t>Herstel</a:t>
            </a:r>
            <a:r>
              <a:rPr lang="en-US" sz="4450" b="1" dirty="0">
                <a:solidFill>
                  <a:srgbClr val="443728"/>
                </a:solidFill>
                <a:latin typeface="Crimson Pro Bold" pitchFamily="34" charset="0"/>
                <a:ea typeface="Crimson Pro Bold" pitchFamily="34" charset="-122"/>
                <a:cs typeface="Crimson Pro Bold" pitchFamily="34" charset="-120"/>
              </a:rPr>
              <a:t> is </a:t>
            </a:r>
            <a:r>
              <a:rPr lang="en-US" sz="4450" b="1" dirty="0" err="1">
                <a:solidFill>
                  <a:srgbClr val="443728"/>
                </a:solidFill>
                <a:latin typeface="Crimson Pro Bold" pitchFamily="34" charset="0"/>
                <a:ea typeface="Crimson Pro Bold" pitchFamily="34" charset="-122"/>
                <a:cs typeface="Crimson Pro Bold" pitchFamily="34" charset="-120"/>
              </a:rPr>
              <a:t>een</a:t>
            </a:r>
            <a:r>
              <a:rPr lang="en-US" sz="4450" b="1" dirty="0">
                <a:solidFill>
                  <a:srgbClr val="443728"/>
                </a:solidFill>
                <a:latin typeface="Crimson Pro Bold" pitchFamily="34" charset="0"/>
                <a:ea typeface="Crimson Pro Bold" pitchFamily="34" charset="-122"/>
                <a:cs typeface="Crimson Pro Bold" pitchFamily="34" charset="-120"/>
              </a:rPr>
              <a:t> </a:t>
            </a:r>
            <a:r>
              <a:rPr lang="en-US" sz="4450" b="1" dirty="0" err="1">
                <a:solidFill>
                  <a:srgbClr val="443728"/>
                </a:solidFill>
                <a:latin typeface="Crimson Pro Bold" pitchFamily="34" charset="0"/>
                <a:ea typeface="Crimson Pro Bold" pitchFamily="34" charset="-122"/>
                <a:cs typeface="Crimson Pro Bold" pitchFamily="34" charset="-120"/>
              </a:rPr>
              <a:t>zaak</a:t>
            </a:r>
            <a:r>
              <a:rPr lang="en-US" sz="4450" b="1" dirty="0">
                <a:solidFill>
                  <a:srgbClr val="443728"/>
                </a:solidFill>
                <a:latin typeface="Crimson Pro Bold" pitchFamily="34" charset="0"/>
                <a:ea typeface="Crimson Pro Bold" pitchFamily="34" charset="-122"/>
                <a:cs typeface="Crimson Pro Bold" pitchFamily="34" charset="-120"/>
              </a:rPr>
              <a:t> van </a:t>
            </a:r>
            <a:r>
              <a:rPr lang="en-US" sz="4450" b="1" dirty="0" err="1">
                <a:solidFill>
                  <a:srgbClr val="443728"/>
                </a:solidFill>
                <a:latin typeface="Crimson Pro Bold" pitchFamily="34" charset="0"/>
                <a:ea typeface="Crimson Pro Bold" pitchFamily="34" charset="-122"/>
                <a:cs typeface="Crimson Pro Bold" pitchFamily="34" charset="-120"/>
              </a:rPr>
              <a:t>ons</a:t>
            </a:r>
            <a:r>
              <a:rPr lang="en-US" sz="4450" b="1" dirty="0">
                <a:solidFill>
                  <a:srgbClr val="443728"/>
                </a:solidFill>
                <a:latin typeface="Crimson Pro Bold" pitchFamily="34" charset="0"/>
                <a:ea typeface="Crimson Pro Bold" pitchFamily="34" charset="-122"/>
                <a:cs typeface="Crimson Pro Bold" pitchFamily="34" charset="-120"/>
              </a:rPr>
              <a:t> </a:t>
            </a:r>
            <a:r>
              <a:rPr lang="en-US" sz="4450" b="1" dirty="0" err="1">
                <a:solidFill>
                  <a:srgbClr val="443728"/>
                </a:solidFill>
                <a:latin typeface="Crimson Pro Bold" pitchFamily="34" charset="0"/>
                <a:ea typeface="Crimson Pro Bold" pitchFamily="34" charset="-122"/>
                <a:cs typeface="Crimson Pro Bold" pitchFamily="34" charset="-120"/>
              </a:rPr>
              <a:t>allemaal</a:t>
            </a:r>
            <a:endParaRPr lang="en-US" sz="4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294573"/>
            <a:ext cx="7556421" cy="1956435"/>
          </a:xfrm>
          <a:prstGeom prst="rect">
            <a:avLst/>
          </a:prstGeom>
          <a:noFill/>
          <a:ln/>
        </p:spPr>
        <p:txBody>
          <a:bodyPr wrap="square" lIns="0" tIns="0" rIns="0" bIns="0" rtlCol="0" anchor="t"/>
          <a:lstStyle/>
          <a:p>
            <a:pPr marL="0" indent="0" algn="l">
              <a:lnSpc>
                <a:spcPts val="7700"/>
              </a:lnSpc>
              <a:buNone/>
            </a:pPr>
            <a:r>
              <a:rPr lang="en-US" sz="6150" b="1" dirty="0">
                <a:solidFill>
                  <a:srgbClr val="443728"/>
                </a:solidFill>
                <a:latin typeface="Crimson Pro Bold" pitchFamily="34" charset="0"/>
                <a:ea typeface="Crimson Pro Bold" pitchFamily="34" charset="-122"/>
                <a:cs typeface="Crimson Pro Bold" pitchFamily="34" charset="-120"/>
              </a:rPr>
              <a:t>Herstel/desistance als een sociaal contract</a:t>
            </a:r>
            <a:endParaRPr lang="en-US" sz="6150" dirty="0"/>
          </a:p>
        </p:txBody>
      </p:sp>
      <p:sp>
        <p:nvSpPr>
          <p:cNvPr id="4" name="Text 1"/>
          <p:cNvSpPr/>
          <p:nvPr/>
        </p:nvSpPr>
        <p:spPr>
          <a:xfrm>
            <a:off x="793790" y="4591169"/>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5" name="Text 2"/>
          <p:cNvSpPr/>
          <p:nvPr/>
        </p:nvSpPr>
        <p:spPr>
          <a:xfrm>
            <a:off x="793790" y="5209223"/>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De maatschappij zegt: </a:t>
            </a:r>
            <a:r>
              <a:rPr lang="en-US" sz="1750" i="1" dirty="0">
                <a:solidFill>
                  <a:srgbClr val="443728"/>
                </a:solidFill>
                <a:latin typeface="Open Sans" pitchFamily="34" charset="0"/>
                <a:ea typeface="Open Sans" pitchFamily="34" charset="-122"/>
                <a:cs typeface="Open Sans" pitchFamily="34" charset="-120"/>
              </a:rPr>
              <a:t>"Wij zien dat je veranderd bent en we nemen jou terug op als actief lid in onze maatschappij"</a:t>
            </a:r>
            <a:r>
              <a:rPr lang="en-US" sz="1750" dirty="0">
                <a:solidFill>
                  <a:srgbClr val="443728"/>
                </a:solidFill>
                <a:latin typeface="Open Sans" pitchFamily="34" charset="0"/>
                <a:ea typeface="Open Sans" pitchFamily="34" charset="-122"/>
                <a:cs typeface="Open Sans" pitchFamily="34" charset="-120"/>
              </a:rPr>
              <a:t> </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1255157" y="483037"/>
            <a:ext cx="659011" cy="304681"/>
          </a:xfrm>
          <a:prstGeom prst="roundRect">
            <a:avLst>
              <a:gd name="adj" fmla="val 19371"/>
            </a:avLst>
          </a:prstGeom>
          <a:solidFill>
            <a:srgbClr val="EBE2E0"/>
          </a:solidFill>
          <a:ln/>
        </p:spPr>
        <p:txBody>
          <a:bodyPr/>
          <a:lstStyle/>
          <a:p>
            <a:endParaRPr lang="nl-NL"/>
          </a:p>
        </p:txBody>
      </p:sp>
      <p:sp>
        <p:nvSpPr>
          <p:cNvPr id="3" name="Text 1"/>
          <p:cNvSpPr/>
          <p:nvPr/>
        </p:nvSpPr>
        <p:spPr>
          <a:xfrm>
            <a:off x="1360527" y="535662"/>
            <a:ext cx="448270" cy="199430"/>
          </a:xfrm>
          <a:prstGeom prst="rect">
            <a:avLst/>
          </a:prstGeom>
          <a:noFill/>
          <a:ln/>
        </p:spPr>
        <p:txBody>
          <a:bodyPr wrap="none" lIns="0" tIns="0" rIns="0" bIns="0" rtlCol="0" anchor="t"/>
          <a:lstStyle/>
          <a:p>
            <a:pPr marL="0" indent="0" algn="l">
              <a:lnSpc>
                <a:spcPts val="1550"/>
              </a:lnSpc>
              <a:buNone/>
            </a:pPr>
            <a:r>
              <a:rPr lang="en-US" sz="1100" dirty="0">
                <a:solidFill>
                  <a:srgbClr val="443728"/>
                </a:solidFill>
                <a:latin typeface="Open Sans" pitchFamily="34" charset="0"/>
                <a:ea typeface="Open Sans" pitchFamily="34" charset="-122"/>
                <a:cs typeface="Open Sans" pitchFamily="34" charset="-120"/>
              </a:rPr>
              <a:t>DEEL 3</a:t>
            </a:r>
            <a:endParaRPr lang="en-US" sz="1100" dirty="0"/>
          </a:p>
        </p:txBody>
      </p:sp>
      <p:sp>
        <p:nvSpPr>
          <p:cNvPr id="4" name="Text 2"/>
          <p:cNvSpPr/>
          <p:nvPr/>
        </p:nvSpPr>
        <p:spPr>
          <a:xfrm>
            <a:off x="1255157" y="842010"/>
            <a:ext cx="8705612" cy="548878"/>
          </a:xfrm>
          <a:prstGeom prst="rect">
            <a:avLst/>
          </a:prstGeom>
          <a:noFill/>
          <a:ln/>
        </p:spPr>
        <p:txBody>
          <a:bodyPr wrap="none" lIns="0" tIns="0" rIns="0" bIns="0" rtlCol="0" anchor="t"/>
          <a:lstStyle/>
          <a:p>
            <a:pPr marL="0" indent="0" algn="l">
              <a:lnSpc>
                <a:spcPts val="4300"/>
              </a:lnSpc>
              <a:buNone/>
            </a:pPr>
            <a:r>
              <a:rPr lang="en-US" sz="3450" b="1" dirty="0">
                <a:solidFill>
                  <a:srgbClr val="443728"/>
                </a:solidFill>
                <a:latin typeface="Crimson Pro Bold" pitchFamily="34" charset="0"/>
                <a:ea typeface="Crimson Pro Bold" pitchFamily="34" charset="-122"/>
                <a:cs typeface="Crimson Pro Bold" pitchFamily="34" charset="-120"/>
              </a:rPr>
              <a:t>Recovery capital: de brandstof van verandering</a:t>
            </a:r>
            <a:endParaRPr lang="en-US" sz="3450" dirty="0"/>
          </a:p>
        </p:txBody>
      </p:sp>
      <p:pic>
        <p:nvPicPr>
          <p:cNvPr id="5" name="Image 0" descr="preencoded.png"/>
          <p:cNvPicPr>
            <a:picLocks noChangeAspect="1"/>
          </p:cNvPicPr>
          <p:nvPr/>
        </p:nvPicPr>
        <p:blipFill>
          <a:blip r:embed="rId3"/>
          <a:stretch>
            <a:fillRect/>
          </a:stretch>
        </p:blipFill>
        <p:spPr>
          <a:xfrm>
            <a:off x="1255157" y="1747838"/>
            <a:ext cx="5845850" cy="5845850"/>
          </a:xfrm>
          <a:prstGeom prst="rect">
            <a:avLst/>
          </a:prstGeom>
        </p:spPr>
      </p:pic>
      <p:pic>
        <p:nvPicPr>
          <p:cNvPr id="6" name="Image 1" descr="preencoded.png"/>
          <p:cNvPicPr>
            <a:picLocks noChangeAspect="1"/>
          </p:cNvPicPr>
          <p:nvPr/>
        </p:nvPicPr>
        <p:blipFill>
          <a:blip r:embed="rId4"/>
          <a:stretch>
            <a:fillRect/>
          </a:stretch>
        </p:blipFill>
        <p:spPr>
          <a:xfrm>
            <a:off x="1255157" y="1747838"/>
            <a:ext cx="5845850" cy="5845850"/>
          </a:xfrm>
          <a:prstGeom prst="rect">
            <a:avLst/>
          </a:prstGeom>
        </p:spPr>
      </p:pic>
      <p:sp>
        <p:nvSpPr>
          <p:cNvPr id="7" name="Text 3"/>
          <p:cNvSpPr/>
          <p:nvPr/>
        </p:nvSpPr>
        <p:spPr>
          <a:xfrm>
            <a:off x="7529395" y="2481501"/>
            <a:ext cx="3632002" cy="274439"/>
          </a:xfrm>
          <a:prstGeom prst="rect">
            <a:avLst/>
          </a:prstGeom>
          <a:noFill/>
          <a:ln/>
        </p:spPr>
        <p:txBody>
          <a:bodyPr wrap="none" lIns="0" tIns="0" rIns="0" bIns="0" rtlCol="0" anchor="t"/>
          <a:lstStyle/>
          <a:p>
            <a:pPr marL="0" indent="0" algn="l">
              <a:lnSpc>
                <a:spcPts val="2150"/>
              </a:lnSpc>
              <a:buNone/>
            </a:pPr>
            <a:r>
              <a:rPr lang="en-US" sz="2000" b="1" dirty="0">
                <a:solidFill>
                  <a:srgbClr val="443728"/>
                </a:solidFill>
                <a:latin typeface="Crimson Pro Bold" pitchFamily="34" charset="0"/>
                <a:ea typeface="Crimson Pro Bold" pitchFamily="34" charset="-122"/>
                <a:cs typeface="Crimson Pro Bold" pitchFamily="34" charset="-120"/>
              </a:rPr>
              <a:t>Herstelkapitaal (Cloud &amp; White, 2008)</a:t>
            </a:r>
            <a:endParaRPr lang="en-US" sz="2000" dirty="0"/>
          </a:p>
        </p:txBody>
      </p:sp>
      <p:sp>
        <p:nvSpPr>
          <p:cNvPr id="8" name="Text 4"/>
          <p:cNvSpPr/>
          <p:nvPr/>
        </p:nvSpPr>
        <p:spPr>
          <a:xfrm>
            <a:off x="7537013" y="2895541"/>
            <a:ext cx="5845850" cy="747593"/>
          </a:xfrm>
          <a:prstGeom prst="rect">
            <a:avLst/>
          </a:prstGeom>
          <a:noFill/>
          <a:ln/>
        </p:spPr>
        <p:txBody>
          <a:bodyPr wrap="square" lIns="0" tIns="0" rIns="0" bIns="0" rtlCol="0" anchor="t"/>
          <a:lstStyle/>
          <a:p>
            <a:pPr marL="0" indent="0" algn="l">
              <a:lnSpc>
                <a:spcPts val="1950"/>
              </a:lnSpc>
              <a:buNone/>
            </a:pPr>
            <a:r>
              <a:rPr lang="en-US" sz="1600" dirty="0">
                <a:solidFill>
                  <a:srgbClr val="443728"/>
                </a:solidFill>
                <a:latin typeface="Open Sans" pitchFamily="34" charset="0"/>
                <a:ea typeface="Open Sans" pitchFamily="34" charset="-122"/>
                <a:cs typeface="Open Sans" pitchFamily="34" charset="-120"/>
              </a:rPr>
              <a:t>De optelsom van alle hulpbronnen die iemand kan inzetten om zijn leven te veranderen. </a:t>
            </a:r>
            <a:endParaRPr lang="en-US" sz="1600" dirty="0"/>
          </a:p>
        </p:txBody>
      </p:sp>
      <p:sp>
        <p:nvSpPr>
          <p:cNvPr id="9" name="Text 5"/>
          <p:cNvSpPr/>
          <p:nvPr/>
        </p:nvSpPr>
        <p:spPr>
          <a:xfrm>
            <a:off x="7537013" y="4036338"/>
            <a:ext cx="5845850" cy="249198"/>
          </a:xfrm>
          <a:prstGeom prst="rect">
            <a:avLst/>
          </a:prstGeom>
          <a:noFill/>
          <a:ln/>
        </p:spPr>
        <p:txBody>
          <a:bodyPr wrap="none" lIns="0" tIns="0" rIns="0" bIns="0" rtlCol="0" anchor="t"/>
          <a:lstStyle/>
          <a:p>
            <a:pPr marL="0" indent="0" algn="l">
              <a:lnSpc>
                <a:spcPts val="1950"/>
              </a:lnSpc>
              <a:buNone/>
            </a:pPr>
            <a:endParaRPr lang="en-US" sz="1350" dirty="0"/>
          </a:p>
        </p:txBody>
      </p:sp>
      <p:sp>
        <p:nvSpPr>
          <p:cNvPr id="10" name="Text 6"/>
          <p:cNvSpPr/>
          <p:nvPr/>
        </p:nvSpPr>
        <p:spPr>
          <a:xfrm>
            <a:off x="7537013" y="4167961"/>
            <a:ext cx="5845850" cy="747593"/>
          </a:xfrm>
          <a:prstGeom prst="rect">
            <a:avLst/>
          </a:prstGeom>
          <a:noFill/>
          <a:ln/>
        </p:spPr>
        <p:txBody>
          <a:bodyPr wrap="square" lIns="0" tIns="0" rIns="0" bIns="0" rtlCol="0" anchor="t"/>
          <a:lstStyle/>
          <a:p>
            <a:pPr marL="0" indent="0" algn="l">
              <a:lnSpc>
                <a:spcPts val="1950"/>
              </a:lnSpc>
              <a:buNone/>
            </a:pPr>
            <a:r>
              <a:rPr lang="en-US" sz="1600" b="1" dirty="0">
                <a:solidFill>
                  <a:srgbClr val="443728"/>
                </a:solidFill>
                <a:latin typeface="Open Sans" pitchFamily="34" charset="0"/>
                <a:ea typeface="Open Sans" pitchFamily="34" charset="-122"/>
                <a:cs typeface="Open Sans" pitchFamily="34" charset="-120"/>
              </a:rPr>
              <a:t>Beleid moet gericht zijn op het bouwen van kapitaal in de omgeving</a:t>
            </a:r>
            <a:r>
              <a:rPr lang="en-US" sz="1600" dirty="0">
                <a:solidFill>
                  <a:srgbClr val="443728"/>
                </a:solidFill>
                <a:latin typeface="Open Sans" pitchFamily="34" charset="0"/>
                <a:ea typeface="Open Sans" pitchFamily="34" charset="-122"/>
                <a:cs typeface="Open Sans" pitchFamily="34" charset="-120"/>
              </a:rPr>
              <a:t>: een ecosysteem wordt dat kapitaal geeft in plaats van afneemt</a:t>
            </a:r>
            <a:endParaRPr lang="en-US" sz="1600" dirty="0"/>
          </a:p>
        </p:txBody>
      </p:sp>
      <p:sp>
        <p:nvSpPr>
          <p:cNvPr id="11" name="Text 7"/>
          <p:cNvSpPr/>
          <p:nvPr/>
        </p:nvSpPr>
        <p:spPr>
          <a:xfrm>
            <a:off x="7537013" y="5277922"/>
            <a:ext cx="5845850" cy="249198"/>
          </a:xfrm>
          <a:prstGeom prst="rect">
            <a:avLst/>
          </a:prstGeom>
          <a:noFill/>
          <a:ln/>
        </p:spPr>
        <p:txBody>
          <a:bodyPr wrap="none" lIns="0" tIns="0" rIns="0" bIns="0" rtlCol="0" anchor="t"/>
          <a:lstStyle/>
          <a:p>
            <a:pPr marL="0" indent="0" algn="l">
              <a:lnSpc>
                <a:spcPts val="1950"/>
              </a:lnSpc>
              <a:buNone/>
            </a:pPr>
            <a:endParaRPr lang="en-US" sz="1350" dirty="0"/>
          </a:p>
        </p:txBody>
      </p:sp>
      <p:sp>
        <p:nvSpPr>
          <p:cNvPr id="12" name="Shape 8"/>
          <p:cNvSpPr/>
          <p:nvPr/>
        </p:nvSpPr>
        <p:spPr>
          <a:xfrm>
            <a:off x="7537013" y="5680115"/>
            <a:ext cx="5845850" cy="888325"/>
          </a:xfrm>
          <a:prstGeom prst="roundRect">
            <a:avLst>
              <a:gd name="adj" fmla="val 8305"/>
            </a:avLst>
          </a:prstGeom>
          <a:solidFill>
            <a:srgbClr val="E1D4D0"/>
          </a:solidFill>
          <a:ln/>
        </p:spPr>
        <p:txBody>
          <a:bodyPr/>
          <a:lstStyle/>
          <a:p>
            <a:endParaRPr lang="nl-NL"/>
          </a:p>
        </p:txBody>
      </p:sp>
      <p:pic>
        <p:nvPicPr>
          <p:cNvPr id="13" name="Image 2" descr="preencoded.png"/>
          <p:cNvPicPr>
            <a:picLocks noChangeAspect="1"/>
          </p:cNvPicPr>
          <p:nvPr/>
        </p:nvPicPr>
        <p:blipFill>
          <a:blip r:embed="rId5"/>
          <a:stretch>
            <a:fillRect/>
          </a:stretch>
        </p:blipFill>
        <p:spPr>
          <a:xfrm>
            <a:off x="7712631" y="5936337"/>
            <a:ext cx="219551" cy="175617"/>
          </a:xfrm>
          <a:prstGeom prst="rect">
            <a:avLst/>
          </a:prstGeom>
        </p:spPr>
      </p:pic>
      <p:sp>
        <p:nvSpPr>
          <p:cNvPr id="14" name="Text 9"/>
          <p:cNvSpPr/>
          <p:nvPr/>
        </p:nvSpPr>
        <p:spPr>
          <a:xfrm>
            <a:off x="8107799" y="5859899"/>
            <a:ext cx="5099447" cy="498396"/>
          </a:xfrm>
          <a:prstGeom prst="rect">
            <a:avLst/>
          </a:prstGeom>
          <a:noFill/>
          <a:ln/>
        </p:spPr>
        <p:txBody>
          <a:bodyPr wrap="square" lIns="0" tIns="0" rIns="0" bIns="0" rtlCol="0" anchor="t"/>
          <a:lstStyle/>
          <a:p>
            <a:pPr marL="0" indent="0" algn="l">
              <a:lnSpc>
                <a:spcPts val="1950"/>
              </a:lnSpc>
              <a:buNone/>
            </a:pPr>
            <a:r>
              <a:rPr lang="en-US" sz="1600" dirty="0">
                <a:solidFill>
                  <a:srgbClr val="000000"/>
                </a:solidFill>
                <a:latin typeface="Open Sans" pitchFamily="34" charset="0"/>
                <a:ea typeface="Open Sans" pitchFamily="34" charset="-122"/>
                <a:cs typeface="Open Sans" pitchFamily="34" charset="-120"/>
              </a:rPr>
              <a:t>Stigma, zeker in combinatie met criminaliteit, vreet herstelkapitaal op</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793790" y="1226939"/>
            <a:ext cx="850821" cy="426244"/>
          </a:xfrm>
          <a:prstGeom prst="roundRect">
            <a:avLst>
              <a:gd name="adj" fmla="val 17880"/>
            </a:avLst>
          </a:prstGeom>
          <a:solidFill>
            <a:srgbClr val="EBE2E0"/>
          </a:solidFill>
          <a:ln/>
        </p:spPr>
        <p:txBody>
          <a:bodyPr/>
          <a:lstStyle/>
          <a:p>
            <a:endParaRPr lang="nl-NL"/>
          </a:p>
        </p:txBody>
      </p:sp>
      <p:sp>
        <p:nvSpPr>
          <p:cNvPr id="3" name="Text 1"/>
          <p:cNvSpPr/>
          <p:nvPr/>
        </p:nvSpPr>
        <p:spPr>
          <a:xfrm>
            <a:off x="929878" y="1294924"/>
            <a:ext cx="578644" cy="290274"/>
          </a:xfrm>
          <a:prstGeom prst="rect">
            <a:avLst/>
          </a:prstGeom>
          <a:noFill/>
          <a:ln/>
        </p:spPr>
        <p:txBody>
          <a:bodyPr wrap="none" lIns="0" tIns="0" rIns="0" bIns="0" rtlCol="0" anchor="t"/>
          <a:lstStyle/>
          <a:p>
            <a:pPr marL="0" indent="0" algn="l">
              <a:lnSpc>
                <a:spcPts val="2250"/>
              </a:lnSpc>
              <a:buNone/>
            </a:pPr>
            <a:r>
              <a:rPr lang="en-US" sz="1400" dirty="0">
                <a:solidFill>
                  <a:srgbClr val="443728"/>
                </a:solidFill>
                <a:latin typeface="Open Sans" pitchFamily="34" charset="0"/>
                <a:ea typeface="Open Sans" pitchFamily="34" charset="-122"/>
                <a:cs typeface="Open Sans" pitchFamily="34" charset="-120"/>
              </a:rPr>
              <a:t>DEEL 4</a:t>
            </a:r>
            <a:endParaRPr lang="en-US" sz="1400" dirty="0"/>
          </a:p>
        </p:txBody>
      </p:sp>
      <p:sp>
        <p:nvSpPr>
          <p:cNvPr id="4" name="Text 2"/>
          <p:cNvSpPr/>
          <p:nvPr/>
        </p:nvSpPr>
        <p:spPr>
          <a:xfrm>
            <a:off x="793790" y="190833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5" name="Text 3"/>
          <p:cNvSpPr/>
          <p:nvPr/>
        </p:nvSpPr>
        <p:spPr>
          <a:xfrm>
            <a:off x="793790" y="2611398"/>
            <a:ext cx="7988618"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Justitie en druggebruik: de cijfers</a:t>
            </a:r>
            <a:endParaRPr lang="en-US" sz="4450" dirty="0"/>
          </a:p>
        </p:txBody>
      </p:sp>
      <p:sp>
        <p:nvSpPr>
          <p:cNvPr id="6" name="Text 4"/>
          <p:cNvSpPr/>
          <p:nvPr/>
        </p:nvSpPr>
        <p:spPr>
          <a:xfrm>
            <a:off x="793790" y="3660338"/>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7" name="Text 5"/>
          <p:cNvSpPr/>
          <p:nvPr/>
        </p:nvSpPr>
        <p:spPr>
          <a:xfrm>
            <a:off x="793790" y="4391739"/>
            <a:ext cx="3048000" cy="748427"/>
          </a:xfrm>
          <a:prstGeom prst="rect">
            <a:avLst/>
          </a:prstGeom>
          <a:noFill/>
          <a:ln/>
        </p:spPr>
        <p:txBody>
          <a:bodyPr wrap="none" lIns="0" tIns="0" rIns="0" bIns="0" rtlCol="0" anchor="t"/>
          <a:lstStyle/>
          <a:p>
            <a:pPr marL="0" indent="0" algn="ctr">
              <a:lnSpc>
                <a:spcPts val="5850"/>
              </a:lnSpc>
              <a:buNone/>
            </a:pPr>
            <a:r>
              <a:rPr lang="en-US" sz="5850" b="1" dirty="0">
                <a:solidFill>
                  <a:srgbClr val="443728"/>
                </a:solidFill>
                <a:latin typeface="Crimson Pro Bold" pitchFamily="34" charset="0"/>
                <a:ea typeface="Crimson Pro Bold" pitchFamily="34" charset="-122"/>
                <a:cs typeface="Crimson Pro Bold" pitchFamily="34" charset="-120"/>
              </a:rPr>
              <a:t>39%</a:t>
            </a:r>
            <a:endParaRPr lang="en-US" sz="5850" dirty="0"/>
          </a:p>
        </p:txBody>
      </p:sp>
      <p:sp>
        <p:nvSpPr>
          <p:cNvPr id="8" name="Text 6"/>
          <p:cNvSpPr/>
          <p:nvPr/>
        </p:nvSpPr>
        <p:spPr>
          <a:xfrm>
            <a:off x="900113" y="5423535"/>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Drug use disorder</a:t>
            </a:r>
            <a:endParaRPr lang="en-US" sz="2200" dirty="0"/>
          </a:p>
        </p:txBody>
      </p:sp>
      <p:sp>
        <p:nvSpPr>
          <p:cNvPr id="9" name="Text 7"/>
          <p:cNvSpPr/>
          <p:nvPr/>
        </p:nvSpPr>
        <p:spPr>
          <a:xfrm>
            <a:off x="793790" y="5913953"/>
            <a:ext cx="3048000" cy="725805"/>
          </a:xfrm>
          <a:prstGeom prst="rect">
            <a:avLst/>
          </a:prstGeom>
          <a:noFill/>
          <a:ln/>
        </p:spPr>
        <p:txBody>
          <a:bodyPr wrap="square" lIns="0" tIns="0" rIns="0" bIns="0" rtlCol="0" anchor="t"/>
          <a:lstStyle/>
          <a:p>
            <a:pPr marL="0" indent="0" algn="ctr">
              <a:lnSpc>
                <a:spcPts val="2850"/>
              </a:lnSpc>
              <a:buNone/>
            </a:pPr>
            <a:r>
              <a:rPr lang="en-US" sz="1750" dirty="0">
                <a:solidFill>
                  <a:srgbClr val="443728"/>
                </a:solidFill>
                <a:latin typeface="Open Sans" pitchFamily="34" charset="0"/>
                <a:ea typeface="Open Sans" pitchFamily="34" charset="-122"/>
                <a:cs typeface="Open Sans" pitchFamily="34" charset="-120"/>
              </a:rPr>
              <a:t>Van inkomende gedetineerden bij aankomst</a:t>
            </a:r>
            <a:endParaRPr lang="en-US" sz="1750" dirty="0"/>
          </a:p>
        </p:txBody>
      </p:sp>
      <p:sp>
        <p:nvSpPr>
          <p:cNvPr id="10" name="Text 8"/>
          <p:cNvSpPr/>
          <p:nvPr/>
        </p:nvSpPr>
        <p:spPr>
          <a:xfrm>
            <a:off x="4125278" y="4391739"/>
            <a:ext cx="3048119" cy="748427"/>
          </a:xfrm>
          <a:prstGeom prst="rect">
            <a:avLst/>
          </a:prstGeom>
          <a:noFill/>
          <a:ln/>
        </p:spPr>
        <p:txBody>
          <a:bodyPr wrap="none" lIns="0" tIns="0" rIns="0" bIns="0" rtlCol="0" anchor="t"/>
          <a:lstStyle/>
          <a:p>
            <a:pPr marL="0" indent="0" algn="ctr">
              <a:lnSpc>
                <a:spcPts val="5850"/>
              </a:lnSpc>
              <a:buNone/>
            </a:pPr>
            <a:r>
              <a:rPr lang="en-US" sz="5850" b="1" dirty="0">
                <a:solidFill>
                  <a:srgbClr val="443728"/>
                </a:solidFill>
                <a:latin typeface="Crimson Pro Bold" pitchFamily="34" charset="0"/>
                <a:ea typeface="Crimson Pro Bold" pitchFamily="34" charset="-122"/>
                <a:cs typeface="Crimson Pro Bold" pitchFamily="34" charset="-120"/>
              </a:rPr>
              <a:t>32%</a:t>
            </a:r>
            <a:endParaRPr lang="en-US" sz="5850" dirty="0"/>
          </a:p>
        </p:txBody>
      </p:sp>
      <p:sp>
        <p:nvSpPr>
          <p:cNvPr id="11" name="Text 9"/>
          <p:cNvSpPr/>
          <p:nvPr/>
        </p:nvSpPr>
        <p:spPr>
          <a:xfrm>
            <a:off x="4231719" y="5423535"/>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Gebruik in detentie</a:t>
            </a:r>
            <a:endParaRPr lang="en-US" sz="2200" dirty="0"/>
          </a:p>
        </p:txBody>
      </p:sp>
      <p:sp>
        <p:nvSpPr>
          <p:cNvPr id="12" name="Text 10"/>
          <p:cNvSpPr/>
          <p:nvPr/>
        </p:nvSpPr>
        <p:spPr>
          <a:xfrm>
            <a:off x="4125278" y="5913953"/>
            <a:ext cx="3048119" cy="725805"/>
          </a:xfrm>
          <a:prstGeom prst="rect">
            <a:avLst/>
          </a:prstGeom>
          <a:noFill/>
          <a:ln/>
        </p:spPr>
        <p:txBody>
          <a:bodyPr wrap="square" lIns="0" tIns="0" rIns="0" bIns="0" rtlCol="0" anchor="t"/>
          <a:lstStyle/>
          <a:p>
            <a:pPr marL="0" indent="0" algn="ctr">
              <a:lnSpc>
                <a:spcPts val="2850"/>
              </a:lnSpc>
              <a:buNone/>
            </a:pPr>
            <a:r>
              <a:rPr lang="en-US" sz="1750" dirty="0">
                <a:solidFill>
                  <a:srgbClr val="443728"/>
                </a:solidFill>
                <a:latin typeface="Open Sans" pitchFamily="34" charset="0"/>
                <a:ea typeface="Open Sans" pitchFamily="34" charset="-122"/>
                <a:cs typeface="Open Sans" pitchFamily="34" charset="-120"/>
              </a:rPr>
              <a:t>Van gedetineerden tijdens gevangenisverblijf</a:t>
            </a:r>
            <a:endParaRPr lang="en-US" sz="1750" dirty="0"/>
          </a:p>
        </p:txBody>
      </p:sp>
      <p:sp>
        <p:nvSpPr>
          <p:cNvPr id="13" name="Text 11"/>
          <p:cNvSpPr/>
          <p:nvPr/>
        </p:nvSpPr>
        <p:spPr>
          <a:xfrm>
            <a:off x="7456884" y="4391739"/>
            <a:ext cx="3048119" cy="748427"/>
          </a:xfrm>
          <a:prstGeom prst="rect">
            <a:avLst/>
          </a:prstGeom>
          <a:noFill/>
          <a:ln/>
        </p:spPr>
        <p:txBody>
          <a:bodyPr wrap="none" lIns="0" tIns="0" rIns="0" bIns="0" rtlCol="0" anchor="t"/>
          <a:lstStyle/>
          <a:p>
            <a:pPr marL="0" indent="0" algn="ctr">
              <a:lnSpc>
                <a:spcPts val="5850"/>
              </a:lnSpc>
              <a:buNone/>
            </a:pPr>
            <a:r>
              <a:rPr lang="en-US" sz="5850" b="1" dirty="0">
                <a:solidFill>
                  <a:srgbClr val="443728"/>
                </a:solidFill>
                <a:latin typeface="Crimson Pro Bold" pitchFamily="34" charset="0"/>
                <a:ea typeface="Crimson Pro Bold" pitchFamily="34" charset="-122"/>
                <a:cs typeface="Crimson Pro Bold" pitchFamily="34" charset="-120"/>
              </a:rPr>
              <a:t>11%</a:t>
            </a:r>
            <a:endParaRPr lang="en-US" sz="5850" dirty="0"/>
          </a:p>
        </p:txBody>
      </p:sp>
      <p:sp>
        <p:nvSpPr>
          <p:cNvPr id="14" name="Text 12"/>
          <p:cNvSpPr/>
          <p:nvPr/>
        </p:nvSpPr>
        <p:spPr>
          <a:xfrm>
            <a:off x="7563326" y="5423535"/>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Onset</a:t>
            </a:r>
            <a:endParaRPr lang="en-US" sz="2200" dirty="0"/>
          </a:p>
        </p:txBody>
      </p:sp>
      <p:sp>
        <p:nvSpPr>
          <p:cNvPr id="15" name="Text 13"/>
          <p:cNvSpPr/>
          <p:nvPr/>
        </p:nvSpPr>
        <p:spPr>
          <a:xfrm>
            <a:off x="7456884" y="5913953"/>
            <a:ext cx="3048119" cy="362903"/>
          </a:xfrm>
          <a:prstGeom prst="rect">
            <a:avLst/>
          </a:prstGeom>
          <a:noFill/>
          <a:ln/>
        </p:spPr>
        <p:txBody>
          <a:bodyPr wrap="none" lIns="0" tIns="0" rIns="0" bIns="0" rtlCol="0" anchor="t"/>
          <a:lstStyle/>
          <a:p>
            <a:pPr marL="0" indent="0" algn="ctr">
              <a:lnSpc>
                <a:spcPts val="2850"/>
              </a:lnSpc>
              <a:buNone/>
            </a:pPr>
            <a:r>
              <a:rPr lang="en-US" sz="1750" dirty="0">
                <a:solidFill>
                  <a:srgbClr val="443728"/>
                </a:solidFill>
                <a:latin typeface="Open Sans" pitchFamily="34" charset="0"/>
                <a:ea typeface="Open Sans" pitchFamily="34" charset="-122"/>
                <a:cs typeface="Open Sans" pitchFamily="34" charset="-120"/>
              </a:rPr>
              <a:t>Start druggebruik in detentie</a:t>
            </a:r>
            <a:endParaRPr lang="en-US" sz="1750" dirty="0"/>
          </a:p>
        </p:txBody>
      </p:sp>
      <p:sp>
        <p:nvSpPr>
          <p:cNvPr id="16" name="Text 14"/>
          <p:cNvSpPr/>
          <p:nvPr/>
        </p:nvSpPr>
        <p:spPr>
          <a:xfrm>
            <a:off x="10788491" y="4391739"/>
            <a:ext cx="3048119" cy="748427"/>
          </a:xfrm>
          <a:prstGeom prst="rect">
            <a:avLst/>
          </a:prstGeom>
          <a:noFill/>
          <a:ln/>
        </p:spPr>
        <p:txBody>
          <a:bodyPr wrap="none" lIns="0" tIns="0" rIns="0" bIns="0" rtlCol="0" anchor="t"/>
          <a:lstStyle/>
          <a:p>
            <a:pPr marL="0" indent="0" algn="ctr">
              <a:lnSpc>
                <a:spcPts val="5850"/>
              </a:lnSpc>
              <a:buNone/>
            </a:pPr>
            <a:r>
              <a:rPr lang="en-US" sz="5850" b="1" dirty="0">
                <a:solidFill>
                  <a:srgbClr val="443728"/>
                </a:solidFill>
                <a:latin typeface="Crimson Pro Bold" pitchFamily="34" charset="0"/>
                <a:ea typeface="Crimson Pro Bold" pitchFamily="34" charset="-122"/>
                <a:cs typeface="Crimson Pro Bold" pitchFamily="34" charset="-120"/>
              </a:rPr>
              <a:t>41,4%</a:t>
            </a:r>
            <a:endParaRPr lang="en-US" sz="5850" dirty="0"/>
          </a:p>
        </p:txBody>
      </p:sp>
      <p:sp>
        <p:nvSpPr>
          <p:cNvPr id="17" name="Text 15"/>
          <p:cNvSpPr/>
          <p:nvPr/>
        </p:nvSpPr>
        <p:spPr>
          <a:xfrm>
            <a:off x="10894933" y="5423535"/>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Geen hulpverlening</a:t>
            </a:r>
            <a:endParaRPr lang="en-US" sz="2200" dirty="0"/>
          </a:p>
        </p:txBody>
      </p:sp>
      <p:sp>
        <p:nvSpPr>
          <p:cNvPr id="18" name="Text 16"/>
          <p:cNvSpPr/>
          <p:nvPr/>
        </p:nvSpPr>
        <p:spPr>
          <a:xfrm>
            <a:off x="10788491" y="5913953"/>
            <a:ext cx="3048119" cy="1088708"/>
          </a:xfrm>
          <a:prstGeom prst="rect">
            <a:avLst/>
          </a:prstGeom>
          <a:noFill/>
          <a:ln/>
        </p:spPr>
        <p:txBody>
          <a:bodyPr wrap="square" lIns="0" tIns="0" rIns="0" bIns="0" rtlCol="0" anchor="t"/>
          <a:lstStyle/>
          <a:p>
            <a:pPr marL="0" indent="0" algn="ctr">
              <a:lnSpc>
                <a:spcPts val="2850"/>
              </a:lnSpc>
              <a:buNone/>
            </a:pPr>
            <a:r>
              <a:rPr lang="en-US" sz="1750" dirty="0">
                <a:solidFill>
                  <a:srgbClr val="443728"/>
                </a:solidFill>
                <a:latin typeface="Open Sans" pitchFamily="34" charset="0"/>
                <a:ea typeface="Open Sans" pitchFamily="34" charset="-122"/>
                <a:cs typeface="Open Sans" pitchFamily="34" charset="-120"/>
              </a:rPr>
              <a:t>Frequent gebruik vóór detentie zonder ervaring met hulpverlening </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401008"/>
            <a:ext cx="7947660" cy="708779"/>
          </a:xfrm>
          <a:prstGeom prst="rect">
            <a:avLst/>
          </a:prstGeom>
          <a:noFill/>
          <a:ln/>
        </p:spPr>
        <p:txBody>
          <a:bodyPr wrap="none" lIns="0" tIns="0" rIns="0" bIns="0" rtlCol="0" anchor="t"/>
          <a:lstStyle/>
          <a:p>
            <a:pPr marL="0" indent="0" algn="l">
              <a:lnSpc>
                <a:spcPts val="5550"/>
              </a:lnSpc>
              <a:buNone/>
            </a:pPr>
            <a:r>
              <a:rPr lang="en-US" sz="4450" b="1" dirty="0" err="1">
                <a:solidFill>
                  <a:srgbClr val="443728"/>
                </a:solidFill>
                <a:latin typeface="Crimson Pro Bold" pitchFamily="34" charset="0"/>
                <a:ea typeface="Crimson Pro Bold" pitchFamily="34" charset="-122"/>
                <a:cs typeface="Crimson Pro Bold" pitchFamily="34" charset="-120"/>
              </a:rPr>
              <a:t>Justitieel</a:t>
            </a:r>
            <a:r>
              <a:rPr lang="en-US" sz="4450" b="1" dirty="0">
                <a:solidFill>
                  <a:srgbClr val="443728"/>
                </a:solidFill>
                <a:latin typeface="Crimson Pro Bold" pitchFamily="34" charset="0"/>
                <a:ea typeface="Crimson Pro Bold" pitchFamily="34" charset="-122"/>
                <a:cs typeface="Crimson Pro Bold" pitchFamily="34" charset="-120"/>
              </a:rPr>
              <a:t> </a:t>
            </a:r>
            <a:r>
              <a:rPr lang="en-US" sz="4450" b="1" dirty="0" err="1">
                <a:solidFill>
                  <a:srgbClr val="443728"/>
                </a:solidFill>
                <a:latin typeface="Crimson Pro Bold" pitchFamily="34" charset="0"/>
                <a:ea typeface="Crimson Pro Bold" pitchFamily="34" charset="-122"/>
                <a:cs typeface="Crimson Pro Bold" pitchFamily="34" charset="-120"/>
              </a:rPr>
              <a:t>kapitaal</a:t>
            </a:r>
            <a:r>
              <a:rPr lang="en-US" sz="4450" b="1" dirty="0">
                <a:solidFill>
                  <a:srgbClr val="443728"/>
                </a:solidFill>
                <a:latin typeface="Crimson Pro Bold" pitchFamily="34" charset="0"/>
                <a:ea typeface="Crimson Pro Bold" pitchFamily="34" charset="-122"/>
                <a:cs typeface="Crimson Pro Bold" pitchFamily="34" charset="-120"/>
              </a:rPr>
              <a:t>: justitie als sleutel</a:t>
            </a:r>
            <a:endParaRPr lang="en-US" sz="4450" dirty="0"/>
          </a:p>
        </p:txBody>
      </p:sp>
      <p:sp>
        <p:nvSpPr>
          <p:cNvPr id="3" name="Text 1"/>
          <p:cNvSpPr/>
          <p:nvPr/>
        </p:nvSpPr>
        <p:spPr>
          <a:xfrm>
            <a:off x="793790" y="2563416"/>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4" name="Text 2"/>
          <p:cNvSpPr/>
          <p:nvPr/>
        </p:nvSpPr>
        <p:spPr>
          <a:xfrm>
            <a:off x="793790" y="3181469"/>
            <a:ext cx="13042821" cy="725805"/>
          </a:xfrm>
          <a:prstGeom prst="rect">
            <a:avLst/>
          </a:prstGeom>
          <a:noFill/>
          <a:ln/>
        </p:spPr>
        <p:txBody>
          <a:bodyPr wrap="square" lIns="0" tIns="0" rIns="0" bIns="0" rtlCol="0" anchor="t"/>
          <a:lstStyle/>
          <a:p>
            <a:pPr marL="0" indent="0" algn="l">
              <a:lnSpc>
                <a:spcPts val="2850"/>
              </a:lnSpc>
              <a:buNone/>
            </a:pPr>
            <a:r>
              <a:rPr lang="en-US" sz="1750" b="1" dirty="0">
                <a:solidFill>
                  <a:srgbClr val="443728"/>
                </a:solidFill>
                <a:latin typeface="Open Sans" pitchFamily="34" charset="0"/>
                <a:ea typeface="Open Sans" pitchFamily="34" charset="-122"/>
                <a:cs typeface="Open Sans" pitchFamily="34" charset="-120"/>
              </a:rPr>
              <a:t>Justice capital</a:t>
            </a:r>
            <a:r>
              <a:rPr lang="en-US" sz="1750" dirty="0">
                <a:solidFill>
                  <a:srgbClr val="443728"/>
                </a:solidFill>
                <a:latin typeface="Open Sans" pitchFamily="34" charset="0"/>
                <a:ea typeface="Open Sans" pitchFamily="34" charset="-122"/>
                <a:cs typeface="Open Sans" pitchFamily="34" charset="-120"/>
              </a:rPr>
              <a:t> (Best et al., 2021): hoe justitiële organisaties en medewerkers de toegang tot herstelbronnen kunnen ondersteunen of blokkeren</a:t>
            </a:r>
            <a:endParaRPr lang="en-US" sz="1750" dirty="0"/>
          </a:p>
        </p:txBody>
      </p:sp>
      <p:sp>
        <p:nvSpPr>
          <p:cNvPr id="5" name="Text 3"/>
          <p:cNvSpPr/>
          <p:nvPr/>
        </p:nvSpPr>
        <p:spPr>
          <a:xfrm>
            <a:off x="793790" y="4162425"/>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Shape 4"/>
          <p:cNvSpPr/>
          <p:nvPr/>
        </p:nvSpPr>
        <p:spPr>
          <a:xfrm>
            <a:off x="793790" y="4780478"/>
            <a:ext cx="13042821" cy="2047994"/>
          </a:xfrm>
          <a:prstGeom prst="roundRect">
            <a:avLst>
              <a:gd name="adj" fmla="val 4652"/>
            </a:avLst>
          </a:prstGeom>
          <a:solidFill>
            <a:srgbClr val="EBE2E0"/>
          </a:solidFill>
          <a:ln w="7620">
            <a:solidFill>
              <a:srgbClr val="D1C8C6"/>
            </a:solidFill>
            <a:prstDash val="solid"/>
          </a:ln>
        </p:spPr>
        <p:txBody>
          <a:bodyPr/>
          <a:lstStyle/>
          <a:p>
            <a:endParaRPr lang="nl-NL"/>
          </a:p>
        </p:txBody>
      </p:sp>
      <p:sp>
        <p:nvSpPr>
          <p:cNvPr id="7" name="Shape 5"/>
          <p:cNvSpPr/>
          <p:nvPr/>
        </p:nvSpPr>
        <p:spPr>
          <a:xfrm>
            <a:off x="801410" y="4788098"/>
            <a:ext cx="6513790" cy="2032754"/>
          </a:xfrm>
          <a:prstGeom prst="roundRect">
            <a:avLst>
              <a:gd name="adj" fmla="val 4687"/>
            </a:avLst>
          </a:prstGeom>
          <a:solidFill>
            <a:srgbClr val="EBE2E0"/>
          </a:solidFill>
          <a:ln/>
        </p:spPr>
        <p:txBody>
          <a:bodyPr/>
          <a:lstStyle/>
          <a:p>
            <a:endParaRPr lang="nl-NL"/>
          </a:p>
        </p:txBody>
      </p:sp>
      <p:sp>
        <p:nvSpPr>
          <p:cNvPr id="8" name="Text 6"/>
          <p:cNvSpPr/>
          <p:nvPr/>
        </p:nvSpPr>
        <p:spPr>
          <a:xfrm>
            <a:off x="1028224" y="5014913"/>
            <a:ext cx="2835235" cy="354330"/>
          </a:xfrm>
          <a:prstGeom prst="rect">
            <a:avLst/>
          </a:prstGeom>
          <a:noFill/>
          <a:ln/>
        </p:spPr>
        <p:txBody>
          <a:bodyPr wrap="none" lIns="0" tIns="0" rIns="0" bIns="0" rtlCol="0" anchor="t"/>
          <a:lstStyle/>
          <a:p>
            <a:pPr marL="0" indent="0" algn="l">
              <a:lnSpc>
                <a:spcPts val="2750"/>
              </a:lnSpc>
              <a:buNone/>
            </a:pPr>
            <a:r>
              <a:rPr lang="en-US" sz="2200" b="1" dirty="0" err="1">
                <a:solidFill>
                  <a:srgbClr val="443728"/>
                </a:solidFill>
                <a:latin typeface="Crimson Pro Bold" pitchFamily="34" charset="0"/>
                <a:ea typeface="Crimson Pro Bold" pitchFamily="34" charset="-122"/>
                <a:cs typeface="Crimson Pro Bold" pitchFamily="34" charset="-120"/>
              </a:rPr>
              <a:t>Negatief</a:t>
            </a:r>
            <a:r>
              <a:rPr lang="en-US" sz="2200" b="1" dirty="0">
                <a:solidFill>
                  <a:srgbClr val="443728"/>
                </a:solidFill>
                <a:latin typeface="Crimson Pro Bold" pitchFamily="34" charset="0"/>
                <a:ea typeface="Crimson Pro Bold" pitchFamily="34" charset="-122"/>
                <a:cs typeface="Crimson Pro Bold" pitchFamily="34" charset="-120"/>
              </a:rPr>
              <a:t> j</a:t>
            </a:r>
            <a:r>
              <a:rPr lang="en-US" sz="2200" b="1">
                <a:solidFill>
                  <a:srgbClr val="443728"/>
                </a:solidFill>
                <a:latin typeface="Crimson Pro Bold" pitchFamily="34" charset="0"/>
                <a:ea typeface="Crimson Pro Bold" pitchFamily="34" charset="-122"/>
                <a:cs typeface="Crimson Pro Bold" pitchFamily="34" charset="-120"/>
              </a:rPr>
              <a:t>ustitieel</a:t>
            </a:r>
            <a:r>
              <a:rPr lang="en-US" sz="2200" b="1" dirty="0">
                <a:solidFill>
                  <a:srgbClr val="443728"/>
                </a:solidFill>
                <a:latin typeface="Crimson Pro Bold" pitchFamily="34" charset="0"/>
                <a:ea typeface="Crimson Pro Bold" pitchFamily="34" charset="-122"/>
                <a:cs typeface="Crimson Pro Bold" pitchFamily="34" charset="-120"/>
              </a:rPr>
              <a:t> </a:t>
            </a:r>
            <a:r>
              <a:rPr lang="en-US" sz="2200" b="1" dirty="0" err="1">
                <a:solidFill>
                  <a:srgbClr val="443728"/>
                </a:solidFill>
                <a:latin typeface="Crimson Pro Bold" pitchFamily="34" charset="0"/>
                <a:ea typeface="Crimson Pro Bold" pitchFamily="34" charset="-122"/>
                <a:cs typeface="Crimson Pro Bold" pitchFamily="34" charset="-120"/>
              </a:rPr>
              <a:t>kapitaal</a:t>
            </a:r>
            <a:endParaRPr lang="en-US" sz="2200" dirty="0"/>
          </a:p>
        </p:txBody>
      </p:sp>
      <p:sp>
        <p:nvSpPr>
          <p:cNvPr id="9" name="Text 7"/>
          <p:cNvSpPr/>
          <p:nvPr/>
        </p:nvSpPr>
        <p:spPr>
          <a:xfrm>
            <a:off x="1028224" y="5505331"/>
            <a:ext cx="6060162"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Focus op risico's. Elke terugval = mislukking</a:t>
            </a:r>
            <a:endParaRPr lang="en-US" sz="1750" dirty="0"/>
          </a:p>
        </p:txBody>
      </p:sp>
      <p:sp>
        <p:nvSpPr>
          <p:cNvPr id="10" name="Text 8"/>
          <p:cNvSpPr/>
          <p:nvPr/>
        </p:nvSpPr>
        <p:spPr>
          <a:xfrm>
            <a:off x="1028224" y="6004322"/>
            <a:ext cx="6060162"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Shape 9"/>
          <p:cNvSpPr/>
          <p:nvPr/>
        </p:nvSpPr>
        <p:spPr>
          <a:xfrm>
            <a:off x="7315200" y="4788098"/>
            <a:ext cx="6513790" cy="2032754"/>
          </a:xfrm>
          <a:prstGeom prst="rect">
            <a:avLst/>
          </a:prstGeom>
          <a:solidFill>
            <a:srgbClr val="EBE2E0"/>
          </a:solidFill>
          <a:ln/>
        </p:spPr>
        <p:txBody>
          <a:bodyPr/>
          <a:lstStyle/>
          <a:p>
            <a:endParaRPr lang="nl-NL"/>
          </a:p>
        </p:txBody>
      </p:sp>
      <p:sp>
        <p:nvSpPr>
          <p:cNvPr id="12" name="Shape 10"/>
          <p:cNvSpPr/>
          <p:nvPr/>
        </p:nvSpPr>
        <p:spPr>
          <a:xfrm>
            <a:off x="7315200" y="4788098"/>
            <a:ext cx="30480" cy="2032754"/>
          </a:xfrm>
          <a:prstGeom prst="roundRect">
            <a:avLst>
              <a:gd name="adj" fmla="val 312558"/>
            </a:avLst>
          </a:prstGeom>
          <a:solidFill>
            <a:srgbClr val="D1C8C6"/>
          </a:solidFill>
          <a:ln/>
        </p:spPr>
        <p:txBody>
          <a:bodyPr/>
          <a:lstStyle/>
          <a:p>
            <a:endParaRPr lang="nl-NL"/>
          </a:p>
        </p:txBody>
      </p:sp>
      <p:sp>
        <p:nvSpPr>
          <p:cNvPr id="13" name="Text 11"/>
          <p:cNvSpPr/>
          <p:nvPr/>
        </p:nvSpPr>
        <p:spPr>
          <a:xfrm>
            <a:off x="7542014" y="5014913"/>
            <a:ext cx="2835235" cy="354330"/>
          </a:xfrm>
          <a:prstGeom prst="rect">
            <a:avLst/>
          </a:prstGeom>
          <a:noFill/>
          <a:ln/>
        </p:spPr>
        <p:txBody>
          <a:bodyPr wrap="none" lIns="0" tIns="0" rIns="0" bIns="0" rtlCol="0" anchor="t"/>
          <a:lstStyle/>
          <a:p>
            <a:pPr marL="0" indent="0" algn="l">
              <a:lnSpc>
                <a:spcPts val="2750"/>
              </a:lnSpc>
              <a:buNone/>
            </a:pPr>
            <a:r>
              <a:rPr lang="en-US" sz="2200" b="1" dirty="0" err="1">
                <a:solidFill>
                  <a:srgbClr val="443728"/>
                </a:solidFill>
                <a:latin typeface="Crimson Pro Bold" pitchFamily="34" charset="0"/>
                <a:ea typeface="Crimson Pro Bold" pitchFamily="34" charset="-122"/>
                <a:cs typeface="Crimson Pro Bold" pitchFamily="34" charset="-120"/>
              </a:rPr>
              <a:t>Positief</a:t>
            </a:r>
            <a:r>
              <a:rPr lang="en-US" sz="2200" b="1" dirty="0">
                <a:solidFill>
                  <a:srgbClr val="443728"/>
                </a:solidFill>
                <a:latin typeface="Crimson Pro Bold" pitchFamily="34" charset="0"/>
                <a:ea typeface="Crimson Pro Bold" pitchFamily="34" charset="-122"/>
                <a:cs typeface="Crimson Pro Bold" pitchFamily="34" charset="-120"/>
              </a:rPr>
              <a:t> </a:t>
            </a:r>
            <a:r>
              <a:rPr lang="en-US" sz="2200" b="1" dirty="0" err="1">
                <a:solidFill>
                  <a:srgbClr val="443728"/>
                </a:solidFill>
                <a:latin typeface="Crimson Pro Bold" pitchFamily="34" charset="0"/>
                <a:ea typeface="Crimson Pro Bold" pitchFamily="34" charset="-122"/>
                <a:cs typeface="Crimson Pro Bold" pitchFamily="34" charset="-120"/>
              </a:rPr>
              <a:t>justitieel</a:t>
            </a:r>
            <a:r>
              <a:rPr lang="en-US" sz="2200" b="1" dirty="0">
                <a:solidFill>
                  <a:srgbClr val="443728"/>
                </a:solidFill>
                <a:latin typeface="Crimson Pro Bold" pitchFamily="34" charset="0"/>
                <a:ea typeface="Crimson Pro Bold" pitchFamily="34" charset="-122"/>
                <a:cs typeface="Crimson Pro Bold" pitchFamily="34" charset="-120"/>
              </a:rPr>
              <a:t> </a:t>
            </a:r>
            <a:r>
              <a:rPr lang="en-US" sz="2200" b="1" dirty="0" err="1">
                <a:solidFill>
                  <a:srgbClr val="443728"/>
                </a:solidFill>
                <a:latin typeface="Crimson Pro Bold" pitchFamily="34" charset="0"/>
                <a:ea typeface="Crimson Pro Bold" pitchFamily="34" charset="-122"/>
                <a:cs typeface="Crimson Pro Bold" pitchFamily="34" charset="-120"/>
              </a:rPr>
              <a:t>kapitaal</a:t>
            </a:r>
            <a:endParaRPr lang="en-US" sz="2200" dirty="0"/>
          </a:p>
        </p:txBody>
      </p:sp>
      <p:sp>
        <p:nvSpPr>
          <p:cNvPr id="14" name="Text 12"/>
          <p:cNvSpPr/>
          <p:nvPr/>
        </p:nvSpPr>
        <p:spPr>
          <a:xfrm>
            <a:off x="7542014" y="5505331"/>
            <a:ext cx="6060162"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Justitie als hefboom. De justitie-assistent als 'broker': opent de weg naar werk, bemiddelt bij huisvesting, spreekt de taal van herstel</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791533"/>
            <a:ext cx="8225671"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Van DBK/DOK naar hersteltrajectkamer</a:t>
            </a:r>
            <a:endParaRPr lang="en-US" sz="4450" dirty="0"/>
          </a:p>
        </p:txBody>
      </p:sp>
      <p:pic>
        <p:nvPicPr>
          <p:cNvPr id="3" name="Image 0" descr="preencoded.png"/>
          <p:cNvPicPr>
            <a:picLocks noChangeAspect="1"/>
          </p:cNvPicPr>
          <p:nvPr/>
        </p:nvPicPr>
        <p:blipFill>
          <a:blip r:embed="rId3"/>
          <a:stretch>
            <a:fillRect/>
          </a:stretch>
        </p:blipFill>
        <p:spPr>
          <a:xfrm>
            <a:off x="793790" y="3164919"/>
            <a:ext cx="4252913" cy="2381607"/>
          </a:xfrm>
          <a:prstGeom prst="rect">
            <a:avLst/>
          </a:prstGeom>
        </p:spPr>
      </p:pic>
      <p:sp>
        <p:nvSpPr>
          <p:cNvPr id="4" name="Text 1"/>
          <p:cNvSpPr/>
          <p:nvPr/>
        </p:nvSpPr>
        <p:spPr>
          <a:xfrm>
            <a:off x="793790" y="5801678"/>
            <a:ext cx="4477107"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5" name="Text 2"/>
          <p:cNvSpPr/>
          <p:nvPr/>
        </p:nvSpPr>
        <p:spPr>
          <a:xfrm>
            <a:off x="5831919" y="3067288"/>
            <a:ext cx="3958114"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Institutional Justice Capital (IJC)</a:t>
            </a:r>
            <a:endParaRPr lang="en-US" sz="2200" dirty="0"/>
          </a:p>
        </p:txBody>
      </p:sp>
      <p:sp>
        <p:nvSpPr>
          <p:cNvPr id="6" name="Text 3"/>
          <p:cNvSpPr/>
          <p:nvPr/>
        </p:nvSpPr>
        <p:spPr>
          <a:xfrm>
            <a:off x="5831919" y="3648432"/>
            <a:ext cx="8012192"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De </a:t>
            </a:r>
            <a:r>
              <a:rPr lang="en-US" sz="1750" dirty="0" err="1">
                <a:solidFill>
                  <a:srgbClr val="443728"/>
                </a:solidFill>
                <a:latin typeface="Open Sans" pitchFamily="34" charset="0"/>
                <a:ea typeface="Open Sans" pitchFamily="34" charset="-122"/>
                <a:cs typeface="Open Sans" pitchFamily="34" charset="-120"/>
              </a:rPr>
              <a:t>Drugbehandelingskamer</a:t>
            </a:r>
            <a:r>
              <a:rPr lang="en-US" sz="1750" dirty="0">
                <a:solidFill>
                  <a:srgbClr val="443728"/>
                </a:solidFill>
                <a:latin typeface="Open Sans" pitchFamily="34" charset="0"/>
                <a:ea typeface="Open Sans" pitchFamily="34" charset="-122"/>
                <a:cs typeface="Open Sans" pitchFamily="34" charset="-120"/>
              </a:rPr>
              <a:t> (de </a:t>
            </a:r>
            <a:r>
              <a:rPr lang="en-US" sz="1750" dirty="0" err="1">
                <a:solidFill>
                  <a:srgbClr val="443728"/>
                </a:solidFill>
                <a:latin typeface="Open Sans" pitchFamily="34" charset="0"/>
                <a:ea typeface="Open Sans" pitchFamily="34" charset="-122"/>
                <a:cs typeface="Open Sans" pitchFamily="34" charset="-120"/>
              </a:rPr>
              <a:t>eerste</a:t>
            </a:r>
            <a:r>
              <a:rPr lang="en-US" sz="1750" dirty="0">
                <a:solidFill>
                  <a:srgbClr val="443728"/>
                </a:solidFill>
                <a:latin typeface="Open Sans" pitchFamily="34" charset="0"/>
                <a:ea typeface="Open Sans" pitchFamily="34" charset="-122"/>
                <a:cs typeface="Open Sans" pitchFamily="34" charset="-120"/>
              </a:rPr>
              <a:t> is </a:t>
            </a:r>
            <a:r>
              <a:rPr lang="en-US" sz="1750" dirty="0" err="1">
                <a:solidFill>
                  <a:srgbClr val="443728"/>
                </a:solidFill>
                <a:latin typeface="Open Sans" pitchFamily="34" charset="0"/>
                <a:ea typeface="Open Sans" pitchFamily="34" charset="-122"/>
                <a:cs typeface="Open Sans" pitchFamily="34" charset="-120"/>
              </a:rPr>
              <a:t>ontstaan</a:t>
            </a:r>
            <a:r>
              <a:rPr lang="en-US" sz="1750" dirty="0">
                <a:solidFill>
                  <a:srgbClr val="443728"/>
                </a:solidFill>
                <a:latin typeface="Open Sans" pitchFamily="34" charset="0"/>
                <a:ea typeface="Open Sans" pitchFamily="34" charset="-122"/>
                <a:cs typeface="Open Sans" pitchFamily="34" charset="-120"/>
              </a:rPr>
              <a:t> in 2008 in Gent) evolueerde naar de </a:t>
            </a:r>
            <a:r>
              <a:rPr lang="en-US" sz="1750" b="1" dirty="0" err="1">
                <a:solidFill>
                  <a:srgbClr val="443728"/>
                </a:solidFill>
                <a:latin typeface="Open Sans" pitchFamily="34" charset="0"/>
                <a:ea typeface="Open Sans" pitchFamily="34" charset="-122"/>
                <a:cs typeface="Open Sans" pitchFamily="34" charset="-120"/>
              </a:rPr>
              <a:t>hersteltrajectkamer</a:t>
            </a:r>
            <a:endParaRPr lang="en-US" sz="1750" dirty="0"/>
          </a:p>
        </p:txBody>
      </p:sp>
      <p:sp>
        <p:nvSpPr>
          <p:cNvPr id="7" name="Text 4"/>
          <p:cNvSpPr/>
          <p:nvPr/>
        </p:nvSpPr>
        <p:spPr>
          <a:xfrm>
            <a:off x="5831919" y="4578310"/>
            <a:ext cx="8012192" cy="362903"/>
          </a:xfrm>
          <a:prstGeom prst="rect">
            <a:avLst/>
          </a:prstGeom>
          <a:noFill/>
          <a:ln/>
        </p:spPr>
        <p:txBody>
          <a:bodyPr wrap="none" lIns="0" tIns="0" rIns="0" bIns="0" rtlCol="0" anchor="t"/>
          <a:lstStyle/>
          <a:p>
            <a:pPr marL="0" indent="0" algn="l">
              <a:lnSpc>
                <a:spcPts val="2850"/>
              </a:lnSpc>
              <a:buNone/>
            </a:pPr>
            <a:r>
              <a:rPr lang="en-US" sz="1750" i="1" dirty="0">
                <a:solidFill>
                  <a:srgbClr val="443728"/>
                </a:solidFill>
                <a:latin typeface="Open Sans" pitchFamily="34" charset="0"/>
                <a:ea typeface="Open Sans" pitchFamily="34" charset="-122"/>
                <a:cs typeface="Open Sans" pitchFamily="34" charset="-120"/>
              </a:rPr>
              <a:t>"We zien het strafbaar feit, maar ook de weg </a:t>
            </a:r>
            <a:r>
              <a:rPr lang="en-US" sz="1750" i="1" dirty="0" err="1">
                <a:solidFill>
                  <a:srgbClr val="443728"/>
                </a:solidFill>
                <a:latin typeface="Open Sans" pitchFamily="34" charset="0"/>
                <a:ea typeface="Open Sans" pitchFamily="34" charset="-122"/>
                <a:cs typeface="Open Sans" pitchFamily="34" charset="-120"/>
              </a:rPr>
              <a:t>naar</a:t>
            </a:r>
            <a:r>
              <a:rPr lang="en-US" sz="1750" i="1" dirty="0">
                <a:solidFill>
                  <a:srgbClr val="443728"/>
                </a:solidFill>
                <a:latin typeface="Open Sans" pitchFamily="34" charset="0"/>
                <a:ea typeface="Open Sans" pitchFamily="34" charset="-122"/>
                <a:cs typeface="Open Sans" pitchFamily="34" charset="-120"/>
              </a:rPr>
              <a:t> </a:t>
            </a:r>
            <a:r>
              <a:rPr lang="en-US" sz="1750" i="1" dirty="0" err="1">
                <a:solidFill>
                  <a:srgbClr val="443728"/>
                </a:solidFill>
                <a:latin typeface="Open Sans" pitchFamily="34" charset="0"/>
                <a:ea typeface="Open Sans" pitchFamily="34" charset="-122"/>
                <a:cs typeface="Open Sans" pitchFamily="34" charset="-120"/>
              </a:rPr>
              <a:t>herstel</a:t>
            </a:r>
            <a:r>
              <a:rPr lang="en-US" sz="1750" i="1" dirty="0">
                <a:solidFill>
                  <a:srgbClr val="443728"/>
                </a:solidFill>
                <a:latin typeface="Open Sans" pitchFamily="34" charset="0"/>
                <a:ea typeface="Open Sans" pitchFamily="34" charset="-122"/>
                <a:cs typeface="Open Sans" pitchFamily="34" charset="-120"/>
              </a:rPr>
              <a:t>”</a:t>
            </a:r>
            <a:endParaRPr lang="en-US" sz="1750" dirty="0"/>
          </a:p>
        </p:txBody>
      </p:sp>
      <p:sp>
        <p:nvSpPr>
          <p:cNvPr id="8" name="Text 5"/>
          <p:cNvSpPr/>
          <p:nvPr/>
        </p:nvSpPr>
        <p:spPr>
          <a:xfrm>
            <a:off x="5831919" y="5145286"/>
            <a:ext cx="8012192"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Als een cliënt zich eerlijk en met respect behandeld voelt, is de kans op herstel en desistance veel groter. Het gaat niet alleen om </a:t>
            </a:r>
            <a:r>
              <a:rPr lang="en-US" sz="1750" i="1" dirty="0">
                <a:solidFill>
                  <a:srgbClr val="443728"/>
                </a:solidFill>
                <a:latin typeface="Open Sans" pitchFamily="34" charset="0"/>
                <a:ea typeface="Open Sans" pitchFamily="34" charset="-122"/>
                <a:cs typeface="Open Sans" pitchFamily="34" charset="-120"/>
              </a:rPr>
              <a:t>wát</a:t>
            </a:r>
            <a:r>
              <a:rPr lang="en-US" sz="1750" dirty="0">
                <a:solidFill>
                  <a:srgbClr val="443728"/>
                </a:solidFill>
                <a:latin typeface="Open Sans" pitchFamily="34" charset="0"/>
                <a:ea typeface="Open Sans" pitchFamily="34" charset="-122"/>
                <a:cs typeface="Open Sans" pitchFamily="34" charset="-120"/>
              </a:rPr>
              <a:t> justitie beslist, maar ook om </a:t>
            </a:r>
            <a:r>
              <a:rPr lang="en-US" sz="1750" i="1" dirty="0">
                <a:solidFill>
                  <a:srgbClr val="443728"/>
                </a:solidFill>
                <a:latin typeface="Open Sans" pitchFamily="34" charset="0"/>
                <a:ea typeface="Open Sans" pitchFamily="34" charset="-122"/>
                <a:cs typeface="Open Sans" pitchFamily="34" charset="-120"/>
              </a:rPr>
              <a:t>hóé</a:t>
            </a:r>
            <a:r>
              <a:rPr lang="en-US" sz="1750" dirty="0">
                <a:solidFill>
                  <a:srgbClr val="443728"/>
                </a:solidFill>
                <a:latin typeface="Open Sans" pitchFamily="34" charset="0"/>
                <a:ea typeface="Open Sans" pitchFamily="34" charset="-122"/>
                <a:cs typeface="Open Sans" pitchFamily="34" charset="-120"/>
              </a:rPr>
              <a:t> ze het </a:t>
            </a:r>
            <a:r>
              <a:rPr lang="en-US" sz="1750" dirty="0" err="1">
                <a:solidFill>
                  <a:srgbClr val="443728"/>
                </a:solidFill>
                <a:latin typeface="Open Sans" pitchFamily="34" charset="0"/>
                <a:ea typeface="Open Sans" pitchFamily="34" charset="-122"/>
                <a:cs typeface="Open Sans" pitchFamily="34" charset="-120"/>
              </a:rPr>
              <a:t>communiceren</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
            <a:extLst>
              <a:ext uri="{FF2B5EF4-FFF2-40B4-BE49-F238E27FC236}">
                <a16:creationId xmlns:a16="http://schemas.microsoft.com/office/drawing/2014/main" id="{10A5D65C-B8BC-EB2B-D1DC-52A5303F2D5A}"/>
              </a:ext>
            </a:extLst>
          </p:cNvPr>
          <p:cNvSpPr/>
          <p:nvPr/>
        </p:nvSpPr>
        <p:spPr>
          <a:xfrm>
            <a:off x="6545766" y="5552332"/>
            <a:ext cx="7002966" cy="1106026"/>
          </a:xfrm>
          <a:prstGeom prst="roundRect">
            <a:avLst>
              <a:gd name="adj" fmla="val 4687"/>
            </a:avLst>
          </a:prstGeom>
          <a:solidFill>
            <a:srgbClr val="EBE2E0"/>
          </a:solidFill>
          <a:ln/>
        </p:spPr>
        <p:txBody>
          <a:bodyPr/>
          <a:lstStyle/>
          <a:p>
            <a:endParaRPr lang="nl-NL" dirty="0"/>
          </a:p>
          <a:p>
            <a:r>
              <a:rPr lang="nl-NL" dirty="0">
                <a:latin typeface="Open Sans" panose="020B0606030504020204" pitchFamily="34" charset="0"/>
                <a:ea typeface="Open Sans" panose="020B0606030504020204" pitchFamily="34" charset="0"/>
                <a:cs typeface="Open Sans" panose="020B0606030504020204" pitchFamily="34" charset="0"/>
              </a:rPr>
              <a:t>      Positief justitieel kapitaal hangt niet enkel af van “goede wil” </a:t>
            </a:r>
          </a:p>
        </p:txBody>
      </p:sp>
      <p:sp>
        <p:nvSpPr>
          <p:cNvPr id="3" name="Text 2">
            <a:extLst>
              <a:ext uri="{FF2B5EF4-FFF2-40B4-BE49-F238E27FC236}">
                <a16:creationId xmlns:a16="http://schemas.microsoft.com/office/drawing/2014/main" id="{3C574B62-CB51-7AAB-8CAB-1CEC202A3B6E}"/>
              </a:ext>
            </a:extLst>
          </p:cNvPr>
          <p:cNvSpPr/>
          <p:nvPr/>
        </p:nvSpPr>
        <p:spPr>
          <a:xfrm>
            <a:off x="994512" y="1765264"/>
            <a:ext cx="12398103" cy="725805"/>
          </a:xfrm>
          <a:prstGeom prst="rect">
            <a:avLst/>
          </a:prstGeom>
          <a:noFill/>
          <a:ln/>
        </p:spPr>
        <p:txBody>
          <a:bodyPr wrap="square" lIns="0" tIns="0" rIns="0" bIns="0" rtlCol="0" anchor="t"/>
          <a:lstStyle/>
          <a:p>
            <a:pPr marL="0" indent="0" algn="r">
              <a:lnSpc>
                <a:spcPts val="2850"/>
              </a:lnSpc>
              <a:buNone/>
            </a:pPr>
            <a:r>
              <a:rPr lang="en-US" sz="2000" b="1" dirty="0">
                <a:solidFill>
                  <a:srgbClr val="443728"/>
                </a:solidFill>
                <a:latin typeface="Open Sans" pitchFamily="34" charset="0"/>
                <a:ea typeface="Open Sans" pitchFamily="34" charset="-122"/>
                <a:cs typeface="Open Sans" pitchFamily="34" charset="-120"/>
              </a:rPr>
              <a:t>Van </a:t>
            </a:r>
            <a:r>
              <a:rPr lang="en-US" sz="2000" b="1" dirty="0" err="1">
                <a:solidFill>
                  <a:srgbClr val="443728"/>
                </a:solidFill>
                <a:latin typeface="Open Sans" pitchFamily="34" charset="0"/>
                <a:ea typeface="Open Sans" pitchFamily="34" charset="-122"/>
                <a:cs typeface="Open Sans" pitchFamily="34" charset="-120"/>
              </a:rPr>
              <a:t>herstel</a:t>
            </a:r>
            <a:r>
              <a:rPr lang="en-US" sz="2000" b="1" dirty="0">
                <a:solidFill>
                  <a:srgbClr val="443728"/>
                </a:solidFill>
                <a:latin typeface="Open Sans" pitchFamily="34" charset="0"/>
                <a:ea typeface="Open Sans" pitchFamily="34" charset="-122"/>
                <a:cs typeface="Open Sans" pitchFamily="34" charset="-120"/>
              </a:rPr>
              <a:t> </a:t>
            </a:r>
            <a:r>
              <a:rPr lang="en-US" sz="2000" b="1" dirty="0" err="1">
                <a:solidFill>
                  <a:srgbClr val="443728"/>
                </a:solidFill>
                <a:latin typeface="Open Sans" pitchFamily="34" charset="0"/>
                <a:ea typeface="Open Sans" pitchFamily="34" charset="-122"/>
                <a:cs typeface="Open Sans" pitchFamily="34" charset="-120"/>
              </a:rPr>
              <a:t>naar</a:t>
            </a:r>
            <a:r>
              <a:rPr lang="en-US" sz="2000" b="1" dirty="0">
                <a:solidFill>
                  <a:srgbClr val="443728"/>
                </a:solidFill>
                <a:latin typeface="Open Sans" pitchFamily="34" charset="0"/>
                <a:ea typeface="Open Sans" pitchFamily="34" charset="-122"/>
                <a:cs typeface="Open Sans" pitchFamily="34" charset="-120"/>
              </a:rPr>
              <a:t> </a:t>
            </a:r>
            <a:r>
              <a:rPr lang="en-US" sz="2000" b="1" dirty="0" err="1">
                <a:solidFill>
                  <a:srgbClr val="443728"/>
                </a:solidFill>
                <a:latin typeface="Open Sans" pitchFamily="34" charset="0"/>
                <a:ea typeface="Open Sans" pitchFamily="34" charset="-122"/>
                <a:cs typeface="Open Sans" pitchFamily="34" charset="-120"/>
              </a:rPr>
              <a:t>overleven</a:t>
            </a:r>
            <a:endParaRPr lang="en-US" sz="2000" b="1" dirty="0">
              <a:solidFill>
                <a:srgbClr val="443728"/>
              </a:solidFill>
              <a:latin typeface="Open Sans" pitchFamily="34" charset="0"/>
              <a:ea typeface="Open Sans" pitchFamily="34" charset="-122"/>
              <a:cs typeface="Open Sans" pitchFamily="34" charset="-120"/>
            </a:endParaRPr>
          </a:p>
          <a:p>
            <a:pPr marL="0" indent="0" algn="l">
              <a:lnSpc>
                <a:spcPts val="2850"/>
              </a:lnSpc>
              <a:buNone/>
            </a:pPr>
            <a:endParaRPr lang="en-US" b="1" dirty="0">
              <a:solidFill>
                <a:srgbClr val="443728"/>
              </a:solidFill>
              <a:latin typeface="Open Sans" pitchFamily="34" charset="0"/>
              <a:ea typeface="Open Sans" pitchFamily="34" charset="-122"/>
              <a:cs typeface="Open Sans" pitchFamily="34" charset="-120"/>
            </a:endParaRPr>
          </a:p>
          <a:p>
            <a:pPr marL="0" indent="0" algn="l">
              <a:lnSpc>
                <a:spcPts val="2850"/>
              </a:lnSpc>
              <a:buNone/>
            </a:pPr>
            <a:endParaRPr lang="en-US" dirty="0">
              <a:solidFill>
                <a:srgbClr val="443728"/>
              </a:solidFill>
              <a:latin typeface="Open Sans" pitchFamily="34" charset="0"/>
              <a:ea typeface="Open Sans" pitchFamily="34" charset="-122"/>
              <a:cs typeface="Open Sans" pitchFamily="34" charset="-120"/>
            </a:endParaRPr>
          </a:p>
          <a:p>
            <a:pPr marL="0" indent="0" algn="r">
              <a:lnSpc>
                <a:spcPts val="2850"/>
              </a:lnSpc>
              <a:buNone/>
            </a:pPr>
            <a:r>
              <a:rPr lang="en-US" dirty="0" err="1">
                <a:solidFill>
                  <a:srgbClr val="443728"/>
                </a:solidFill>
                <a:latin typeface="Open Sans" pitchFamily="34" charset="0"/>
                <a:ea typeface="Open Sans" pitchFamily="34" charset="-122"/>
                <a:cs typeface="Open Sans" pitchFamily="34" charset="-120"/>
              </a:rPr>
              <a:t>Justitie</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als</a:t>
            </a:r>
            <a:r>
              <a:rPr lang="en-US">
                <a:solidFill>
                  <a:srgbClr val="443728"/>
                </a:solidFill>
                <a:latin typeface="Open Sans" pitchFamily="34" charset="0"/>
                <a:ea typeface="Open Sans" pitchFamily="34" charset="-122"/>
                <a:cs typeface="Open Sans" pitchFamily="34" charset="-120"/>
              </a:rPr>
              <a:t> “broker” </a:t>
            </a:r>
            <a:r>
              <a:rPr lang="en-US" dirty="0" err="1">
                <a:solidFill>
                  <a:srgbClr val="443728"/>
                </a:solidFill>
                <a:latin typeface="Open Sans" pitchFamily="34" charset="0"/>
                <a:ea typeface="Open Sans" pitchFamily="34" charset="-122"/>
                <a:cs typeface="Open Sans" pitchFamily="34" charset="-120"/>
              </a:rPr>
              <a:t>kan</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enkel</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als</a:t>
            </a:r>
            <a:r>
              <a:rPr lang="en-US" dirty="0">
                <a:solidFill>
                  <a:srgbClr val="443728"/>
                </a:solidFill>
                <a:latin typeface="Open Sans" pitchFamily="34" charset="0"/>
                <a:ea typeface="Open Sans" pitchFamily="34" charset="-122"/>
                <a:cs typeface="Open Sans" pitchFamily="34" charset="-120"/>
              </a:rPr>
              <a:t> er “</a:t>
            </a:r>
            <a:r>
              <a:rPr lang="en-US" dirty="0" err="1">
                <a:solidFill>
                  <a:srgbClr val="443728"/>
                </a:solidFill>
                <a:latin typeface="Open Sans" pitchFamily="34" charset="0"/>
                <a:ea typeface="Open Sans" pitchFamily="34" charset="-122"/>
                <a:cs typeface="Open Sans" pitchFamily="34" charset="-120"/>
              </a:rPr>
              <a:t>een</a:t>
            </a:r>
            <a:r>
              <a:rPr lang="en-US" dirty="0">
                <a:solidFill>
                  <a:srgbClr val="443728"/>
                </a:solidFill>
                <a:latin typeface="Open Sans" pitchFamily="34" charset="0"/>
                <a:ea typeface="Open Sans" pitchFamily="34" charset="-122"/>
                <a:cs typeface="Open Sans" pitchFamily="34" charset="-120"/>
              </a:rPr>
              <a:t> </a:t>
            </a:r>
            <a:r>
              <a:rPr lang="en-US" dirty="0" err="1">
                <a:solidFill>
                  <a:srgbClr val="443728"/>
                </a:solidFill>
                <a:latin typeface="Open Sans" pitchFamily="34" charset="0"/>
                <a:ea typeface="Open Sans" pitchFamily="34" charset="-122"/>
                <a:cs typeface="Open Sans" pitchFamily="34" charset="-120"/>
              </a:rPr>
              <a:t>voorraad</a:t>
            </a:r>
            <a:r>
              <a:rPr lang="en-US" dirty="0">
                <a:solidFill>
                  <a:srgbClr val="443728"/>
                </a:solidFill>
                <a:latin typeface="Open Sans" pitchFamily="34" charset="0"/>
                <a:ea typeface="Open Sans" pitchFamily="34" charset="-122"/>
                <a:cs typeface="Open Sans" pitchFamily="34" charset="-120"/>
              </a:rPr>
              <a:t>” is</a:t>
            </a:r>
            <a:endParaRPr lang="en-US" dirty="0"/>
          </a:p>
        </p:txBody>
      </p:sp>
      <p:pic>
        <p:nvPicPr>
          <p:cNvPr id="4" name="Image 0" descr="preencoded.png">
            <a:extLst>
              <a:ext uri="{FF2B5EF4-FFF2-40B4-BE49-F238E27FC236}">
                <a16:creationId xmlns:a16="http://schemas.microsoft.com/office/drawing/2014/main" id="{D54AECB2-7202-7791-179B-1B88764244BD}"/>
              </a:ext>
            </a:extLst>
          </p:cNvPr>
          <p:cNvPicPr>
            <a:picLocks noChangeAspect="1"/>
          </p:cNvPicPr>
          <p:nvPr/>
        </p:nvPicPr>
        <p:blipFill>
          <a:blip r:embed="rId2"/>
          <a:stretch>
            <a:fillRect/>
          </a:stretch>
        </p:blipFill>
        <p:spPr>
          <a:xfrm>
            <a:off x="6614694" y="5878531"/>
            <a:ext cx="283488" cy="226814"/>
          </a:xfrm>
          <a:prstGeom prst="rect">
            <a:avLst/>
          </a:prstGeom>
        </p:spPr>
      </p:pic>
      <p:pic>
        <p:nvPicPr>
          <p:cNvPr id="1026" name="Picture 2" descr="Window with bars in an old room">
            <a:extLst>
              <a:ext uri="{FF2B5EF4-FFF2-40B4-BE49-F238E27FC236}">
                <a16:creationId xmlns:a16="http://schemas.microsoft.com/office/drawing/2014/main" id="{8A896F10-C8ED-7CFF-9D07-F93373639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647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3" name="Shape 0"/>
          <p:cNvSpPr/>
          <p:nvPr/>
        </p:nvSpPr>
        <p:spPr>
          <a:xfrm>
            <a:off x="793790" y="1218843"/>
            <a:ext cx="850821" cy="426244"/>
          </a:xfrm>
          <a:prstGeom prst="roundRect">
            <a:avLst>
              <a:gd name="adj" fmla="val 17880"/>
            </a:avLst>
          </a:prstGeom>
          <a:solidFill>
            <a:srgbClr val="EBE2E0"/>
          </a:solidFill>
          <a:ln/>
        </p:spPr>
        <p:txBody>
          <a:bodyPr/>
          <a:lstStyle/>
          <a:p>
            <a:endParaRPr lang="nl-NL"/>
          </a:p>
        </p:txBody>
      </p:sp>
      <p:sp>
        <p:nvSpPr>
          <p:cNvPr id="4" name="Text 1"/>
          <p:cNvSpPr/>
          <p:nvPr/>
        </p:nvSpPr>
        <p:spPr>
          <a:xfrm>
            <a:off x="929878" y="1286828"/>
            <a:ext cx="578644" cy="290274"/>
          </a:xfrm>
          <a:prstGeom prst="rect">
            <a:avLst/>
          </a:prstGeom>
          <a:noFill/>
          <a:ln/>
        </p:spPr>
        <p:txBody>
          <a:bodyPr wrap="none" lIns="0" tIns="0" rIns="0" bIns="0" rtlCol="0" anchor="t"/>
          <a:lstStyle/>
          <a:p>
            <a:pPr marL="0" indent="0" algn="l">
              <a:lnSpc>
                <a:spcPts val="2250"/>
              </a:lnSpc>
              <a:buNone/>
            </a:pPr>
            <a:r>
              <a:rPr lang="en-US" sz="1400" dirty="0">
                <a:solidFill>
                  <a:srgbClr val="443728"/>
                </a:solidFill>
                <a:latin typeface="Open Sans" pitchFamily="34" charset="0"/>
                <a:ea typeface="Open Sans" pitchFamily="34" charset="-122"/>
                <a:cs typeface="Open Sans" pitchFamily="34" charset="-120"/>
              </a:rPr>
              <a:t>DEEL 5</a:t>
            </a:r>
            <a:endParaRPr lang="en-US" sz="1400" dirty="0"/>
          </a:p>
        </p:txBody>
      </p:sp>
      <p:sp>
        <p:nvSpPr>
          <p:cNvPr id="6" name="Text 3"/>
          <p:cNvSpPr/>
          <p:nvPr/>
        </p:nvSpPr>
        <p:spPr>
          <a:xfrm>
            <a:off x="793790" y="3493532"/>
            <a:ext cx="57276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7" name="Text 4"/>
          <p:cNvSpPr/>
          <p:nvPr/>
        </p:nvSpPr>
        <p:spPr>
          <a:xfrm>
            <a:off x="793790" y="3452782"/>
            <a:ext cx="4083010" cy="761165"/>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Een stad als ecosysteem dat herstel voedt en steunt</a:t>
            </a:r>
            <a:endParaRPr lang="en-US" sz="1750" dirty="0"/>
          </a:p>
        </p:txBody>
      </p:sp>
      <p:sp>
        <p:nvSpPr>
          <p:cNvPr id="8" name="Text 5"/>
          <p:cNvSpPr/>
          <p:nvPr/>
        </p:nvSpPr>
        <p:spPr>
          <a:xfrm>
            <a:off x="793790" y="4729639"/>
            <a:ext cx="57276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9" name="Image 1" descr="preencoded.png">
            <a:hlinkClick r:id="rId3"/>
          </p:cNvPr>
          <p:cNvPicPr>
            <a:picLocks noChangeAspect="1"/>
          </p:cNvPicPr>
          <p:nvPr/>
        </p:nvPicPr>
        <p:blipFill>
          <a:blip r:embed="rId4"/>
          <a:stretch>
            <a:fillRect/>
          </a:stretch>
        </p:blipFill>
        <p:spPr>
          <a:xfrm>
            <a:off x="656630" y="4927163"/>
            <a:ext cx="4220170" cy="1152644"/>
          </a:xfrm>
          <a:prstGeom prst="rect">
            <a:avLst/>
          </a:prstGeom>
        </p:spPr>
      </p:pic>
      <p:pic>
        <p:nvPicPr>
          <p:cNvPr id="10" name="Image 2" descr="preencoded.png"/>
          <p:cNvPicPr>
            <a:picLocks noChangeAspect="1"/>
          </p:cNvPicPr>
          <p:nvPr/>
        </p:nvPicPr>
        <p:blipFill>
          <a:blip r:embed="rId5"/>
          <a:stretch>
            <a:fillRect/>
          </a:stretch>
        </p:blipFill>
        <p:spPr>
          <a:xfrm>
            <a:off x="742235" y="6389370"/>
            <a:ext cx="953929" cy="953929"/>
          </a:xfrm>
          <a:prstGeom prst="rect">
            <a:avLst/>
          </a:prstGeom>
        </p:spPr>
      </p:pic>
      <p:pic>
        <p:nvPicPr>
          <p:cNvPr id="29" name="Afbeelding 28">
            <a:extLst>
              <a:ext uri="{FF2B5EF4-FFF2-40B4-BE49-F238E27FC236}">
                <a16:creationId xmlns:a16="http://schemas.microsoft.com/office/drawing/2014/main" id="{464F3F45-1294-8B41-9FF6-0BA95669D797}"/>
              </a:ext>
            </a:extLst>
          </p:cNvPr>
          <p:cNvPicPr>
            <a:picLocks noChangeAspect="1"/>
          </p:cNvPicPr>
          <p:nvPr/>
        </p:nvPicPr>
        <p:blipFill>
          <a:blip r:embed="rId6"/>
          <a:stretch>
            <a:fillRect/>
          </a:stretch>
        </p:blipFill>
        <p:spPr>
          <a:xfrm>
            <a:off x="9131807" y="0"/>
            <a:ext cx="5498593" cy="8229600"/>
          </a:xfrm>
          <a:prstGeom prst="rect">
            <a:avLst/>
          </a:prstGeom>
        </p:spPr>
      </p:pic>
      <p:sp>
        <p:nvSpPr>
          <p:cNvPr id="2" name="Text 2">
            <a:extLst>
              <a:ext uri="{FF2B5EF4-FFF2-40B4-BE49-F238E27FC236}">
                <a16:creationId xmlns:a16="http://schemas.microsoft.com/office/drawing/2014/main" id="{7AEFF9AF-06B6-B024-A75F-143FBDFBE54E}"/>
              </a:ext>
            </a:extLst>
          </p:cNvPr>
          <p:cNvSpPr/>
          <p:nvPr/>
        </p:nvSpPr>
        <p:spPr>
          <a:xfrm>
            <a:off x="793790" y="2211286"/>
            <a:ext cx="6677528" cy="725805"/>
          </a:xfrm>
          <a:prstGeom prst="rect">
            <a:avLst/>
          </a:prstGeom>
          <a:noFill/>
          <a:ln/>
        </p:spPr>
        <p:txBody>
          <a:bodyPr wrap="square" lIns="0" tIns="0" rIns="0" bIns="0" rtlCol="0" anchor="t"/>
          <a:lstStyle/>
          <a:p>
            <a:pPr marL="0" indent="0" algn="l">
              <a:lnSpc>
                <a:spcPts val="2850"/>
              </a:lnSpc>
              <a:buNone/>
            </a:pPr>
            <a:r>
              <a:rPr lang="en-US" sz="4400" b="1" dirty="0" err="1">
                <a:latin typeface="Crimson Pro Bold"/>
              </a:rPr>
              <a:t>Inclusieve</a:t>
            </a:r>
            <a:r>
              <a:rPr lang="en-US" sz="4400" b="1" dirty="0">
                <a:latin typeface="Crimson Pro Bold"/>
              </a:rPr>
              <a:t> </a:t>
            </a:r>
            <a:r>
              <a:rPr lang="en-US" sz="4400" b="1" dirty="0" err="1">
                <a:latin typeface="Crimson Pro Bold"/>
              </a:rPr>
              <a:t>herstelsteden</a:t>
            </a:r>
            <a:endParaRPr lang="en-US" sz="4400" b="1" dirty="0">
              <a:latin typeface="Crimson Pro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15BFAED-8B93-6E94-0166-45B6A02ACCBE}"/>
              </a:ext>
            </a:extLst>
          </p:cNvPr>
          <p:cNvPicPr>
            <a:picLocks noChangeAspect="1"/>
          </p:cNvPicPr>
          <p:nvPr/>
        </p:nvPicPr>
        <p:blipFill>
          <a:blip r:embed="rId2"/>
          <a:stretch>
            <a:fillRect/>
          </a:stretch>
        </p:blipFill>
        <p:spPr>
          <a:xfrm>
            <a:off x="261447" y="234176"/>
            <a:ext cx="4009470" cy="5999356"/>
          </a:xfrm>
          <a:prstGeom prst="rect">
            <a:avLst/>
          </a:prstGeom>
        </p:spPr>
      </p:pic>
      <p:pic>
        <p:nvPicPr>
          <p:cNvPr id="6" name="Afbeelding 5">
            <a:extLst>
              <a:ext uri="{FF2B5EF4-FFF2-40B4-BE49-F238E27FC236}">
                <a16:creationId xmlns:a16="http://schemas.microsoft.com/office/drawing/2014/main" id="{C62B11E4-48C6-8196-D778-1113126D96F5}"/>
              </a:ext>
            </a:extLst>
          </p:cNvPr>
          <p:cNvPicPr>
            <a:picLocks noChangeAspect="1"/>
          </p:cNvPicPr>
          <p:nvPr/>
        </p:nvPicPr>
        <p:blipFill>
          <a:blip r:embed="rId3"/>
          <a:stretch>
            <a:fillRect/>
          </a:stretch>
        </p:blipFill>
        <p:spPr>
          <a:xfrm>
            <a:off x="10359485" y="981307"/>
            <a:ext cx="3909717" cy="5850095"/>
          </a:xfrm>
          <a:prstGeom prst="rect">
            <a:avLst/>
          </a:prstGeom>
        </p:spPr>
      </p:pic>
      <p:pic>
        <p:nvPicPr>
          <p:cNvPr id="7" name="Afbeelding 6">
            <a:extLst>
              <a:ext uri="{FF2B5EF4-FFF2-40B4-BE49-F238E27FC236}">
                <a16:creationId xmlns:a16="http://schemas.microsoft.com/office/drawing/2014/main" id="{214E38EF-3F69-0B0B-48B8-933F34943B93}"/>
              </a:ext>
            </a:extLst>
          </p:cNvPr>
          <p:cNvPicPr>
            <a:picLocks noChangeAspect="1"/>
          </p:cNvPicPr>
          <p:nvPr/>
        </p:nvPicPr>
        <p:blipFill>
          <a:blip r:embed="rId4"/>
          <a:stretch>
            <a:fillRect/>
          </a:stretch>
        </p:blipFill>
        <p:spPr>
          <a:xfrm>
            <a:off x="3811239" y="3311912"/>
            <a:ext cx="7007922" cy="4683512"/>
          </a:xfrm>
          <a:prstGeom prst="rect">
            <a:avLst/>
          </a:prstGeom>
        </p:spPr>
      </p:pic>
    </p:spTree>
    <p:extLst>
      <p:ext uri="{BB962C8B-B14F-4D97-AF65-F5344CB8AC3E}">
        <p14:creationId xmlns:p14="http://schemas.microsoft.com/office/powerpoint/2010/main" val="1021546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809149"/>
            <a:ext cx="6993136"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Principes van een herstelstad</a:t>
            </a:r>
            <a:endParaRPr lang="en-US" sz="44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1971556"/>
            <a:ext cx="566976" cy="566976"/>
          </a:xfrm>
          <a:prstGeom prst="rect">
            <a:avLst/>
          </a:prstGeom>
        </p:spPr>
      </p:pic>
      <p:sp>
        <p:nvSpPr>
          <p:cNvPr id="4" name="Text 1"/>
          <p:cNvSpPr/>
          <p:nvPr/>
        </p:nvSpPr>
        <p:spPr>
          <a:xfrm>
            <a:off x="793790" y="2822019"/>
            <a:ext cx="2942749"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Herstel zichtbaar maken</a:t>
            </a:r>
            <a:endParaRPr lang="en-US" sz="2200" dirty="0"/>
          </a:p>
        </p:txBody>
      </p:sp>
      <p:sp>
        <p:nvSpPr>
          <p:cNvPr id="5" name="Text 2"/>
          <p:cNvSpPr/>
          <p:nvPr/>
        </p:nvSpPr>
        <p:spPr>
          <a:xfrm>
            <a:off x="793790" y="3312438"/>
            <a:ext cx="6379607"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Recovery Walks en herstelfestivals. Kennis delen</a:t>
            </a:r>
            <a:endParaRPr lang="en-US" sz="1750" dirty="0"/>
          </a:p>
        </p:txBody>
      </p:sp>
      <p:sp>
        <p:nvSpPr>
          <p:cNvPr id="6" name="Text 3"/>
          <p:cNvSpPr/>
          <p:nvPr/>
        </p:nvSpPr>
        <p:spPr>
          <a:xfrm>
            <a:off x="793790" y="3811429"/>
            <a:ext cx="6379607"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"Social contagion"</a:t>
            </a:r>
            <a:endParaRPr lang="en-US" sz="17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6884" y="1971556"/>
            <a:ext cx="566976" cy="566976"/>
          </a:xfrm>
          <a:prstGeom prst="rect">
            <a:avLst/>
          </a:prstGeom>
        </p:spPr>
      </p:pic>
      <p:sp>
        <p:nvSpPr>
          <p:cNvPr id="8" name="Text 4"/>
          <p:cNvSpPr/>
          <p:nvPr/>
        </p:nvSpPr>
        <p:spPr>
          <a:xfrm>
            <a:off x="7456884" y="282201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Coproductie</a:t>
            </a:r>
            <a:endParaRPr lang="en-US" sz="2200" dirty="0"/>
          </a:p>
        </p:txBody>
      </p:sp>
      <p:sp>
        <p:nvSpPr>
          <p:cNvPr id="9" name="Text 5"/>
          <p:cNvSpPr/>
          <p:nvPr/>
        </p:nvSpPr>
        <p:spPr>
          <a:xfrm>
            <a:off x="7456884" y="3312438"/>
            <a:ext cx="6379726"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Mensen in herstel worden ervaringsdeskundigen en burgers, praktijk en beleid die bijdragen: dit bouwt relational desistance</a:t>
            </a:r>
            <a:endParaRPr lang="en-US" sz="17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4854773"/>
            <a:ext cx="566976" cy="566976"/>
          </a:xfrm>
          <a:prstGeom prst="rect">
            <a:avLst/>
          </a:prstGeom>
        </p:spPr>
      </p:pic>
      <p:sp>
        <p:nvSpPr>
          <p:cNvPr id="11" name="Text 6"/>
          <p:cNvSpPr/>
          <p:nvPr/>
        </p:nvSpPr>
        <p:spPr>
          <a:xfrm>
            <a:off x="793790" y="570523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Taal als beleid</a:t>
            </a:r>
            <a:endParaRPr lang="en-US" sz="2200" dirty="0"/>
          </a:p>
        </p:txBody>
      </p:sp>
      <p:sp>
        <p:nvSpPr>
          <p:cNvPr id="12" name="Text 7"/>
          <p:cNvSpPr/>
          <p:nvPr/>
        </p:nvSpPr>
        <p:spPr>
          <a:xfrm>
            <a:off x="793790" y="6195655"/>
            <a:ext cx="6379607"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Stop met woorden als 'junkies'. Wie mensen definieert door hun probleem, sluit hun toekomst af</a:t>
            </a:r>
            <a:endParaRPr lang="en-US" sz="17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6884" y="4854773"/>
            <a:ext cx="566976" cy="566976"/>
          </a:xfrm>
          <a:prstGeom prst="rect">
            <a:avLst/>
          </a:prstGeom>
        </p:spPr>
      </p:pic>
      <p:sp>
        <p:nvSpPr>
          <p:cNvPr id="14" name="Text 8"/>
          <p:cNvSpPr/>
          <p:nvPr/>
        </p:nvSpPr>
        <p:spPr>
          <a:xfrm>
            <a:off x="7456884" y="5705237"/>
            <a:ext cx="3101102"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Gebaseerd op wetenschap</a:t>
            </a:r>
            <a:endParaRPr lang="en-US" sz="2200" dirty="0"/>
          </a:p>
        </p:txBody>
      </p:sp>
      <p:sp>
        <p:nvSpPr>
          <p:cNvPr id="15" name="Text 9"/>
          <p:cNvSpPr/>
          <p:nvPr/>
        </p:nvSpPr>
        <p:spPr>
          <a:xfrm>
            <a:off x="7456884" y="6195655"/>
            <a:ext cx="6379726"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CHIME, ROSC, ABCD</a:t>
            </a:r>
            <a:endParaRPr lang="en-US" sz="1750" dirty="0"/>
          </a:p>
        </p:txBody>
      </p:sp>
      <p:sp>
        <p:nvSpPr>
          <p:cNvPr id="16" name="Text 10"/>
          <p:cNvSpPr/>
          <p:nvPr/>
        </p:nvSpPr>
        <p:spPr>
          <a:xfrm>
            <a:off x="7456884" y="6694646"/>
            <a:ext cx="6379726"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Een gemeenschap wordt sterker wanneer zij de talenten van haar kwetsbare leden leert zien en benutten</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4" name="Text 1"/>
          <p:cNvSpPr/>
          <p:nvPr/>
        </p:nvSpPr>
        <p:spPr>
          <a:xfrm>
            <a:off x="6259473" y="2353151"/>
            <a:ext cx="7597854" cy="697468"/>
          </a:xfrm>
          <a:prstGeom prst="rect">
            <a:avLst/>
          </a:prstGeom>
          <a:noFill/>
          <a:ln/>
        </p:spPr>
        <p:txBody>
          <a:bodyPr wrap="square" lIns="0" tIns="0" rIns="0" bIns="0" rtlCol="0" anchor="t"/>
          <a:lstStyle/>
          <a:p>
            <a:pPr marL="0" indent="0" algn="l">
              <a:lnSpc>
                <a:spcPts val="2700"/>
              </a:lnSpc>
              <a:buNone/>
            </a:pPr>
            <a:r>
              <a:rPr lang="en-US" sz="1700" dirty="0">
                <a:solidFill>
                  <a:srgbClr val="443728"/>
                </a:solidFill>
                <a:latin typeface="Open Sans" pitchFamily="34" charset="0"/>
                <a:ea typeface="Open Sans" pitchFamily="34" charset="-122"/>
                <a:cs typeface="Open Sans" pitchFamily="34" charset="-120"/>
              </a:rPr>
              <a:t>Herstel is geen individuele taak maar een sociale kwestie:  een vraag over hoe wij er als maatschappij/justitie mee omgaan</a:t>
            </a:r>
            <a:endParaRPr lang="en-US" sz="17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2340" y="3299460"/>
            <a:ext cx="331232" cy="331232"/>
          </a:xfrm>
          <a:prstGeom prst="rect">
            <a:avLst/>
          </a:prstGeom>
        </p:spPr>
      </p:pic>
      <p:sp>
        <p:nvSpPr>
          <p:cNvPr id="6" name="Text 2"/>
          <p:cNvSpPr/>
          <p:nvPr/>
        </p:nvSpPr>
        <p:spPr>
          <a:xfrm>
            <a:off x="6977301" y="3292554"/>
            <a:ext cx="3756898" cy="345043"/>
          </a:xfrm>
          <a:prstGeom prst="rect">
            <a:avLst/>
          </a:prstGeom>
          <a:noFill/>
          <a:ln/>
        </p:spPr>
        <p:txBody>
          <a:bodyPr wrap="none" lIns="0" tIns="0" rIns="0" bIns="0" rtlCol="0" anchor="t"/>
          <a:lstStyle/>
          <a:p>
            <a:pPr marL="0" indent="0" algn="l">
              <a:lnSpc>
                <a:spcPts val="2700"/>
              </a:lnSpc>
              <a:buNone/>
            </a:pPr>
            <a:r>
              <a:rPr lang="en-US" sz="2150" b="1" dirty="0">
                <a:solidFill>
                  <a:srgbClr val="443728"/>
                </a:solidFill>
                <a:latin typeface="Crimson Pro Bold" pitchFamily="34" charset="0"/>
                <a:ea typeface="Crimson Pro Bold" pitchFamily="34" charset="-122"/>
                <a:cs typeface="Crimson Pro Bold" pitchFamily="34" charset="-120"/>
              </a:rPr>
              <a:t>Voor justitieel beleid en praktijk</a:t>
            </a:r>
            <a:endParaRPr lang="en-US" sz="2150" dirty="0"/>
          </a:p>
        </p:txBody>
      </p:sp>
      <p:sp>
        <p:nvSpPr>
          <p:cNvPr id="7" name="Text 3"/>
          <p:cNvSpPr/>
          <p:nvPr/>
        </p:nvSpPr>
        <p:spPr>
          <a:xfrm>
            <a:off x="6977301" y="3766661"/>
            <a:ext cx="6880027" cy="697468"/>
          </a:xfrm>
          <a:prstGeom prst="rect">
            <a:avLst/>
          </a:prstGeom>
          <a:noFill/>
          <a:ln/>
        </p:spPr>
        <p:txBody>
          <a:bodyPr wrap="square" lIns="0" tIns="0" rIns="0" bIns="0" rtlCol="0" anchor="t"/>
          <a:lstStyle/>
          <a:p>
            <a:pPr marL="0" indent="0" algn="l">
              <a:lnSpc>
                <a:spcPts val="2700"/>
              </a:lnSpc>
              <a:buNone/>
            </a:pPr>
            <a:r>
              <a:rPr lang="en-US" sz="1700" dirty="0">
                <a:solidFill>
                  <a:srgbClr val="443728"/>
                </a:solidFill>
                <a:latin typeface="Open Sans" pitchFamily="34" charset="0"/>
                <a:ea typeface="Open Sans" pitchFamily="34" charset="-122"/>
                <a:cs typeface="Open Sans" pitchFamily="34" charset="-120"/>
              </a:rPr>
              <a:t>Versterken jullie procedures </a:t>
            </a:r>
            <a:r>
              <a:rPr lang="en-US" sz="1700" dirty="0" err="1">
                <a:solidFill>
                  <a:srgbClr val="443728"/>
                </a:solidFill>
                <a:latin typeface="Open Sans" pitchFamily="34" charset="0"/>
                <a:ea typeface="Open Sans" pitchFamily="34" charset="-122"/>
                <a:cs typeface="Open Sans" pitchFamily="34" charset="-120"/>
              </a:rPr>
              <a:t>justitieel</a:t>
            </a:r>
            <a:r>
              <a:rPr lang="en-US" sz="1700" dirty="0">
                <a:solidFill>
                  <a:srgbClr val="443728"/>
                </a:solidFill>
                <a:latin typeface="Open Sans" pitchFamily="34" charset="0"/>
                <a:ea typeface="Open Sans" pitchFamily="34" charset="-122"/>
                <a:cs typeface="Open Sans" pitchFamily="34" charset="-120"/>
              </a:rPr>
              <a:t> </a:t>
            </a:r>
            <a:r>
              <a:rPr lang="en-US" sz="1700" dirty="0" err="1">
                <a:solidFill>
                  <a:srgbClr val="443728"/>
                </a:solidFill>
                <a:latin typeface="Open Sans" pitchFamily="34" charset="0"/>
                <a:ea typeface="Open Sans" pitchFamily="34" charset="-122"/>
                <a:cs typeface="Open Sans" pitchFamily="34" charset="-120"/>
              </a:rPr>
              <a:t>kapitaal</a:t>
            </a:r>
            <a:r>
              <a:rPr lang="en-US" sz="1700" dirty="0">
                <a:solidFill>
                  <a:srgbClr val="443728"/>
                </a:solidFill>
                <a:latin typeface="Open Sans" pitchFamily="34" charset="0"/>
                <a:ea typeface="Open Sans" pitchFamily="34" charset="-122"/>
                <a:cs typeface="Open Sans" pitchFamily="34" charset="-120"/>
              </a:rPr>
              <a:t> of breken ze het af? Zie jezelf als architect van </a:t>
            </a:r>
            <a:r>
              <a:rPr lang="en-US" sz="1700" dirty="0" err="1">
                <a:solidFill>
                  <a:srgbClr val="443728"/>
                </a:solidFill>
                <a:latin typeface="Open Sans" pitchFamily="34" charset="0"/>
                <a:ea typeface="Open Sans" pitchFamily="34" charset="-122"/>
                <a:cs typeface="Open Sans" pitchFamily="34" charset="-120"/>
              </a:rPr>
              <a:t>mogelijkheden</a:t>
            </a:r>
            <a:r>
              <a:rPr lang="en-US" sz="1700" dirty="0">
                <a:solidFill>
                  <a:srgbClr val="443728"/>
                </a:solidFill>
                <a:latin typeface="Open Sans" pitchFamily="34" charset="0"/>
                <a:ea typeface="Open Sans" pitchFamily="34" charset="-122"/>
                <a:cs typeface="Open Sans" pitchFamily="34" charset="-120"/>
              </a:rPr>
              <a:t>*</a:t>
            </a:r>
            <a:endParaRPr lang="en-US" sz="1700" dirty="0"/>
          </a:p>
        </p:txBody>
      </p:sp>
      <p:pic>
        <p:nvPicPr>
          <p:cNvPr id="8"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2340" y="4901208"/>
            <a:ext cx="331232" cy="331232"/>
          </a:xfrm>
          <a:prstGeom prst="rect">
            <a:avLst/>
          </a:prstGeom>
        </p:spPr>
      </p:pic>
      <p:sp>
        <p:nvSpPr>
          <p:cNvPr id="9" name="Text 4"/>
          <p:cNvSpPr/>
          <p:nvPr/>
        </p:nvSpPr>
        <p:spPr>
          <a:xfrm>
            <a:off x="6977301" y="4894302"/>
            <a:ext cx="3199805" cy="345043"/>
          </a:xfrm>
          <a:prstGeom prst="rect">
            <a:avLst/>
          </a:prstGeom>
          <a:noFill/>
          <a:ln/>
        </p:spPr>
        <p:txBody>
          <a:bodyPr wrap="none" lIns="0" tIns="0" rIns="0" bIns="0" rtlCol="0" anchor="t"/>
          <a:lstStyle/>
          <a:p>
            <a:pPr marL="0" indent="0" algn="l">
              <a:lnSpc>
                <a:spcPts val="2700"/>
              </a:lnSpc>
              <a:buNone/>
            </a:pPr>
            <a:r>
              <a:rPr lang="en-US" sz="2150" b="1" dirty="0">
                <a:solidFill>
                  <a:srgbClr val="443728"/>
                </a:solidFill>
                <a:latin typeface="Crimson Pro Bold" pitchFamily="34" charset="0"/>
                <a:ea typeface="Crimson Pro Bold" pitchFamily="34" charset="-122"/>
                <a:cs typeface="Crimson Pro Bold" pitchFamily="34" charset="-120"/>
              </a:rPr>
              <a:t>Voor de stad als ecosysteem</a:t>
            </a:r>
            <a:endParaRPr lang="en-US" sz="2150" dirty="0"/>
          </a:p>
        </p:txBody>
      </p:sp>
      <p:sp>
        <p:nvSpPr>
          <p:cNvPr id="10" name="Text 5"/>
          <p:cNvSpPr/>
          <p:nvPr/>
        </p:nvSpPr>
        <p:spPr>
          <a:xfrm>
            <a:off x="6977301" y="5368409"/>
            <a:ext cx="6880027" cy="697468"/>
          </a:xfrm>
          <a:prstGeom prst="rect">
            <a:avLst/>
          </a:prstGeom>
          <a:noFill/>
          <a:ln/>
        </p:spPr>
        <p:txBody>
          <a:bodyPr wrap="square" lIns="0" tIns="0" rIns="0" bIns="0" rtlCol="0" anchor="t"/>
          <a:lstStyle/>
          <a:p>
            <a:pPr marL="0" indent="0" algn="l">
              <a:lnSpc>
                <a:spcPts val="2700"/>
              </a:lnSpc>
              <a:buNone/>
            </a:pPr>
            <a:r>
              <a:rPr lang="en-US" sz="1700" dirty="0">
                <a:solidFill>
                  <a:srgbClr val="443728"/>
                </a:solidFill>
                <a:latin typeface="Open Sans" pitchFamily="34" charset="0"/>
                <a:ea typeface="Open Sans" pitchFamily="34" charset="-122"/>
                <a:cs typeface="Open Sans" pitchFamily="34" charset="-120"/>
              </a:rPr>
              <a:t>Een stad die ecosysteem-denken omhelst, waar Tom geen strafblad is, maar een potentieel medewerker</a:t>
            </a:r>
            <a:endParaRPr lang="en-US" sz="1700" dirty="0"/>
          </a:p>
        </p:txBody>
      </p:sp>
      <p:sp>
        <p:nvSpPr>
          <p:cNvPr id="11" name="Shape 6"/>
          <p:cNvSpPr/>
          <p:nvPr/>
        </p:nvSpPr>
        <p:spPr>
          <a:xfrm>
            <a:off x="6259473" y="6307812"/>
            <a:ext cx="7597854" cy="1271588"/>
          </a:xfrm>
          <a:prstGeom prst="roundRect">
            <a:avLst>
              <a:gd name="adj" fmla="val 7296"/>
            </a:avLst>
          </a:prstGeom>
          <a:solidFill>
            <a:srgbClr val="E1D4D0"/>
          </a:solidFill>
          <a:ln/>
        </p:spPr>
        <p:txBody>
          <a:bodyPr/>
          <a:lstStyle/>
          <a:p>
            <a:endParaRPr lang="nl-NL"/>
          </a:p>
        </p:txBody>
      </p:sp>
      <p:pic>
        <p:nvPicPr>
          <p:cNvPr id="12" name="Image 3" descr="preencoded.png"/>
          <p:cNvPicPr>
            <a:picLocks noChangeAspect="1"/>
          </p:cNvPicPr>
          <p:nvPr/>
        </p:nvPicPr>
        <p:blipFill>
          <a:blip r:embed="rId6"/>
          <a:stretch>
            <a:fillRect/>
          </a:stretch>
        </p:blipFill>
        <p:spPr>
          <a:xfrm>
            <a:off x="6480334" y="6649522"/>
            <a:ext cx="276106" cy="220861"/>
          </a:xfrm>
          <a:prstGeom prst="rect">
            <a:avLst/>
          </a:prstGeom>
        </p:spPr>
      </p:pic>
      <p:sp>
        <p:nvSpPr>
          <p:cNvPr id="13" name="Text 7"/>
          <p:cNvSpPr/>
          <p:nvPr/>
        </p:nvSpPr>
        <p:spPr>
          <a:xfrm>
            <a:off x="6977301" y="6577965"/>
            <a:ext cx="6659166" cy="697468"/>
          </a:xfrm>
          <a:prstGeom prst="rect">
            <a:avLst/>
          </a:prstGeom>
          <a:noFill/>
          <a:ln/>
        </p:spPr>
        <p:txBody>
          <a:bodyPr wrap="square" lIns="0" tIns="0" rIns="0" bIns="0" rtlCol="0" anchor="t"/>
          <a:lstStyle/>
          <a:p>
            <a:pPr marL="0" indent="0" algn="l">
              <a:lnSpc>
                <a:spcPts val="2700"/>
              </a:lnSpc>
              <a:buNone/>
            </a:pPr>
            <a:r>
              <a:rPr lang="en-US" sz="1700" b="1" dirty="0">
                <a:solidFill>
                  <a:srgbClr val="000000"/>
                </a:solidFill>
                <a:latin typeface="Open Sans" pitchFamily="34" charset="0"/>
                <a:ea typeface="Open Sans" pitchFamily="34" charset="-122"/>
                <a:cs typeface="Open Sans" pitchFamily="34" charset="-120"/>
              </a:rPr>
              <a:t>Herstel is een zaak van </a:t>
            </a:r>
            <a:r>
              <a:rPr lang="en-US" sz="1700" b="1" dirty="0" err="1">
                <a:solidFill>
                  <a:srgbClr val="000000"/>
                </a:solidFill>
                <a:latin typeface="Open Sans" pitchFamily="34" charset="0"/>
                <a:ea typeface="Open Sans" pitchFamily="34" charset="-122"/>
                <a:cs typeface="Open Sans" pitchFamily="34" charset="-120"/>
              </a:rPr>
              <a:t>ons</a:t>
            </a:r>
            <a:r>
              <a:rPr lang="en-US" sz="1700" b="1" dirty="0">
                <a:solidFill>
                  <a:srgbClr val="000000"/>
                </a:solidFill>
                <a:latin typeface="Open Sans" pitchFamily="34" charset="0"/>
                <a:ea typeface="Open Sans" pitchFamily="34" charset="-122"/>
                <a:cs typeface="Open Sans" pitchFamily="34" charset="-120"/>
              </a:rPr>
              <a:t> </a:t>
            </a:r>
            <a:r>
              <a:rPr lang="en-US" sz="1700" b="1" dirty="0" err="1">
                <a:solidFill>
                  <a:srgbClr val="000000"/>
                </a:solidFill>
                <a:latin typeface="Open Sans" pitchFamily="34" charset="0"/>
                <a:ea typeface="Open Sans" pitchFamily="34" charset="-122"/>
                <a:cs typeface="Open Sans" pitchFamily="34" charset="-120"/>
              </a:rPr>
              <a:t>allemaal</a:t>
            </a:r>
            <a:r>
              <a:rPr lang="en-US" sz="1700" b="1" dirty="0">
                <a:solidFill>
                  <a:srgbClr val="000000"/>
                </a:solidFill>
                <a:latin typeface="Open Sans" pitchFamily="34" charset="0"/>
                <a:ea typeface="Open Sans" pitchFamily="34" charset="-122"/>
                <a:cs typeface="Open Sans" pitchFamily="34" charset="-120"/>
              </a:rPr>
              <a:t> </a:t>
            </a:r>
          </a:p>
          <a:p>
            <a:pPr marL="0" indent="0" algn="l">
              <a:lnSpc>
                <a:spcPts val="2700"/>
              </a:lnSpc>
              <a:buNone/>
            </a:pPr>
            <a:r>
              <a:rPr lang="en-US" sz="1700" b="1" dirty="0">
                <a:solidFill>
                  <a:srgbClr val="000000"/>
                </a:solidFill>
                <a:latin typeface="Open Sans" pitchFamily="34" charset="0"/>
                <a:ea typeface="Open Sans" pitchFamily="34" charset="-122"/>
                <a:cs typeface="Open Sans" pitchFamily="34" charset="-120"/>
              </a:rPr>
              <a:t>Laten we </a:t>
            </a:r>
            <a:r>
              <a:rPr lang="en-US" sz="1700" b="1" dirty="0" err="1">
                <a:solidFill>
                  <a:srgbClr val="000000"/>
                </a:solidFill>
                <a:latin typeface="Open Sans" pitchFamily="34" charset="0"/>
                <a:ea typeface="Open Sans" pitchFamily="34" charset="-122"/>
                <a:cs typeface="Open Sans" pitchFamily="34" charset="-120"/>
              </a:rPr>
              <a:t>samen</a:t>
            </a:r>
            <a:r>
              <a:rPr lang="en-US" sz="1700" b="1" dirty="0">
                <a:solidFill>
                  <a:srgbClr val="000000"/>
                </a:solidFill>
                <a:latin typeface="Open Sans" pitchFamily="34" charset="0"/>
                <a:ea typeface="Open Sans" pitchFamily="34" charset="-122"/>
                <a:cs typeface="Open Sans" pitchFamily="34" charset="-120"/>
              </a:rPr>
              <a:t> de </a:t>
            </a:r>
            <a:r>
              <a:rPr lang="en-US" sz="1700" b="1" dirty="0" err="1">
                <a:solidFill>
                  <a:srgbClr val="000000"/>
                </a:solidFill>
                <a:latin typeface="Open Sans" pitchFamily="34" charset="0"/>
                <a:ea typeface="Open Sans" pitchFamily="34" charset="-122"/>
                <a:cs typeface="Open Sans" pitchFamily="34" charset="-120"/>
              </a:rPr>
              <a:t>deur</a:t>
            </a:r>
            <a:r>
              <a:rPr lang="en-US" sz="1700" b="1" dirty="0">
                <a:solidFill>
                  <a:srgbClr val="000000"/>
                </a:solidFill>
                <a:latin typeface="Open Sans" pitchFamily="34" charset="0"/>
                <a:ea typeface="Open Sans" pitchFamily="34" charset="-122"/>
                <a:cs typeface="Open Sans" pitchFamily="34" charset="-120"/>
              </a:rPr>
              <a:t> </a:t>
            </a:r>
            <a:r>
              <a:rPr lang="en-US" sz="1700" b="1" dirty="0" err="1">
                <a:solidFill>
                  <a:srgbClr val="000000"/>
                </a:solidFill>
                <a:latin typeface="Open Sans" pitchFamily="34" charset="0"/>
                <a:ea typeface="Open Sans" pitchFamily="34" charset="-122"/>
                <a:cs typeface="Open Sans" pitchFamily="34" charset="-120"/>
              </a:rPr>
              <a:t>openen</a:t>
            </a:r>
            <a:endParaRPr lang="en-US" sz="1700" dirty="0"/>
          </a:p>
        </p:txBody>
      </p:sp>
      <p:sp>
        <p:nvSpPr>
          <p:cNvPr id="14" name="Text 0">
            <a:extLst>
              <a:ext uri="{FF2B5EF4-FFF2-40B4-BE49-F238E27FC236}">
                <a16:creationId xmlns:a16="http://schemas.microsoft.com/office/drawing/2014/main" id="{84AA66B0-6356-511A-F4B8-320CEC2BB507}"/>
              </a:ext>
            </a:extLst>
          </p:cNvPr>
          <p:cNvSpPr/>
          <p:nvPr/>
        </p:nvSpPr>
        <p:spPr>
          <a:xfrm>
            <a:off x="5956804" y="740092"/>
            <a:ext cx="6993136" cy="708779"/>
          </a:xfrm>
          <a:prstGeom prst="rect">
            <a:avLst/>
          </a:prstGeom>
          <a:noFill/>
          <a:ln/>
        </p:spPr>
        <p:txBody>
          <a:bodyPr wrap="none" lIns="0" tIns="0" rIns="0" bIns="0" rtlCol="0" anchor="t"/>
          <a:lstStyle/>
          <a:p>
            <a:pPr marL="0" indent="0" algn="l">
              <a:lnSpc>
                <a:spcPts val="5550"/>
              </a:lnSpc>
              <a:buNone/>
            </a:pPr>
            <a:r>
              <a:rPr lang="en-US" sz="4000" b="1" dirty="0">
                <a:solidFill>
                  <a:srgbClr val="443728"/>
                </a:solidFill>
                <a:latin typeface="Crimson Pro Bold" pitchFamily="34" charset="0"/>
                <a:ea typeface="Crimson Pro Bold" pitchFamily="34" charset="-122"/>
                <a:cs typeface="Crimson Pro Bold" pitchFamily="34" charset="-120"/>
              </a:rPr>
              <a:t>Wat </a:t>
            </a:r>
            <a:r>
              <a:rPr lang="en-US" sz="4000" b="1" dirty="0" err="1">
                <a:solidFill>
                  <a:srgbClr val="443728"/>
                </a:solidFill>
                <a:latin typeface="Crimson Pro Bold" pitchFamily="34" charset="0"/>
                <a:ea typeface="Crimson Pro Bold" pitchFamily="34" charset="-122"/>
                <a:cs typeface="Crimson Pro Bold" pitchFamily="34" charset="-120"/>
              </a:rPr>
              <a:t>kunnen</a:t>
            </a:r>
            <a:r>
              <a:rPr lang="en-US" sz="4000" b="1" dirty="0">
                <a:solidFill>
                  <a:srgbClr val="443728"/>
                </a:solidFill>
                <a:latin typeface="Crimson Pro Bold" pitchFamily="34" charset="0"/>
                <a:ea typeface="Crimson Pro Bold" pitchFamily="34" charset="-122"/>
                <a:cs typeface="Crimson Pro Bold" pitchFamily="34" charset="-120"/>
              </a:rPr>
              <a:t> we morgen (</a:t>
            </a:r>
            <a:r>
              <a:rPr lang="en-US" sz="4000" b="1" dirty="0" err="1">
                <a:solidFill>
                  <a:srgbClr val="443728"/>
                </a:solidFill>
                <a:latin typeface="Crimson Pro Bold" pitchFamily="34" charset="0"/>
                <a:ea typeface="Crimson Pro Bold" pitchFamily="34" charset="-122"/>
                <a:cs typeface="Crimson Pro Bold" pitchFamily="34" charset="-120"/>
              </a:rPr>
              <a:t>anders</a:t>
            </a:r>
            <a:r>
              <a:rPr lang="en-US" sz="4000" b="1" dirty="0">
                <a:solidFill>
                  <a:srgbClr val="443728"/>
                </a:solidFill>
                <a:latin typeface="Crimson Pro Bold" pitchFamily="34" charset="0"/>
                <a:ea typeface="Crimson Pro Bold" pitchFamily="34" charset="-122"/>
                <a:cs typeface="Crimson Pro Bold" pitchFamily="34" charset="-120"/>
              </a:rPr>
              <a:t>) </a:t>
            </a:r>
            <a:r>
              <a:rPr lang="en-US" sz="4000" b="1" dirty="0" err="1">
                <a:solidFill>
                  <a:srgbClr val="443728"/>
                </a:solidFill>
                <a:latin typeface="Crimson Pro Bold" pitchFamily="34" charset="0"/>
                <a:ea typeface="Crimson Pro Bold" pitchFamily="34" charset="-122"/>
                <a:cs typeface="Crimson Pro Bold" pitchFamily="34" charset="-120"/>
              </a:rPr>
              <a:t>doen</a:t>
            </a:r>
            <a:r>
              <a:rPr lang="en-US" sz="4000" b="1" dirty="0">
                <a:solidFill>
                  <a:srgbClr val="443728"/>
                </a:solidFill>
                <a:latin typeface="Crimson Pro Bold" pitchFamily="34" charset="0"/>
                <a:ea typeface="Crimson Pro Bold" pitchFamily="34" charset="-122"/>
                <a:cs typeface="Crimson Pro Bold" pitchFamily="34" charset="-120"/>
              </a:rPr>
              <a:t>?</a:t>
            </a:r>
            <a:endParaRPr lang="en-US"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425773"/>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De herstelparadox</a:t>
            </a:r>
            <a:endParaRPr lang="en-US" sz="4450" dirty="0"/>
          </a:p>
        </p:txBody>
      </p:sp>
      <p:sp>
        <p:nvSpPr>
          <p:cNvPr id="3" name="Text 1"/>
          <p:cNvSpPr/>
          <p:nvPr/>
        </p:nvSpPr>
        <p:spPr>
          <a:xfrm>
            <a:off x="793790" y="2701528"/>
            <a:ext cx="6379607" cy="748427"/>
          </a:xfrm>
          <a:prstGeom prst="rect">
            <a:avLst/>
          </a:prstGeom>
          <a:noFill/>
          <a:ln/>
        </p:spPr>
        <p:txBody>
          <a:bodyPr wrap="none" lIns="0" tIns="0" rIns="0" bIns="0" rtlCol="0" anchor="t"/>
          <a:lstStyle/>
          <a:p>
            <a:pPr marL="0" indent="0" algn="ctr">
              <a:lnSpc>
                <a:spcPts val="5850"/>
              </a:lnSpc>
              <a:buNone/>
            </a:pPr>
            <a:r>
              <a:rPr lang="en-US" sz="5850" b="1" dirty="0">
                <a:solidFill>
                  <a:srgbClr val="443728"/>
                </a:solidFill>
                <a:latin typeface="Crimson Pro Bold" pitchFamily="34" charset="0"/>
                <a:ea typeface="Crimson Pro Bold" pitchFamily="34" charset="-122"/>
                <a:cs typeface="Crimson Pro Bold" pitchFamily="34" charset="-120"/>
              </a:rPr>
              <a:t>80%</a:t>
            </a:r>
            <a:endParaRPr lang="en-US" sz="5850" dirty="0"/>
          </a:p>
        </p:txBody>
      </p:sp>
      <p:sp>
        <p:nvSpPr>
          <p:cNvPr id="4" name="Text 2"/>
          <p:cNvSpPr/>
          <p:nvPr/>
        </p:nvSpPr>
        <p:spPr>
          <a:xfrm>
            <a:off x="2565916" y="3733324"/>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Zegt ja</a:t>
            </a:r>
            <a:endParaRPr lang="en-US" sz="2200" dirty="0"/>
          </a:p>
        </p:txBody>
      </p:sp>
      <p:sp>
        <p:nvSpPr>
          <p:cNvPr id="5" name="Text 3"/>
          <p:cNvSpPr/>
          <p:nvPr/>
        </p:nvSpPr>
        <p:spPr>
          <a:xfrm>
            <a:off x="793790" y="4223742"/>
            <a:ext cx="6379607" cy="725805"/>
          </a:xfrm>
          <a:prstGeom prst="rect">
            <a:avLst/>
          </a:prstGeom>
          <a:noFill/>
          <a:ln/>
        </p:spPr>
        <p:txBody>
          <a:bodyPr wrap="square" lIns="0" tIns="0" rIns="0" bIns="0" rtlCol="0" anchor="t"/>
          <a:lstStyle/>
          <a:p>
            <a:pPr marL="0" indent="0" algn="ctr">
              <a:lnSpc>
                <a:spcPts val="2850"/>
              </a:lnSpc>
              <a:buNone/>
            </a:pPr>
            <a:r>
              <a:rPr lang="en-US" sz="1750" dirty="0">
                <a:solidFill>
                  <a:srgbClr val="443728"/>
                </a:solidFill>
                <a:latin typeface="Open Sans" pitchFamily="34" charset="0"/>
                <a:ea typeface="Open Sans" pitchFamily="34" charset="-122"/>
                <a:cs typeface="Open Sans" pitchFamily="34" charset="-120"/>
              </a:rPr>
              <a:t>Mensen in herstel verdienen een volwaardige plek in de maatschappij</a:t>
            </a:r>
            <a:endParaRPr lang="en-US" sz="1750" dirty="0"/>
          </a:p>
        </p:txBody>
      </p:sp>
      <p:sp>
        <p:nvSpPr>
          <p:cNvPr id="6" name="Text 4"/>
          <p:cNvSpPr/>
          <p:nvPr/>
        </p:nvSpPr>
        <p:spPr>
          <a:xfrm>
            <a:off x="7456884" y="2701528"/>
            <a:ext cx="6379726" cy="748427"/>
          </a:xfrm>
          <a:prstGeom prst="rect">
            <a:avLst/>
          </a:prstGeom>
          <a:noFill/>
          <a:ln/>
        </p:spPr>
        <p:txBody>
          <a:bodyPr wrap="none" lIns="0" tIns="0" rIns="0" bIns="0" rtlCol="0" anchor="t"/>
          <a:lstStyle/>
          <a:p>
            <a:pPr marL="0" indent="0" algn="ctr">
              <a:lnSpc>
                <a:spcPts val="5850"/>
              </a:lnSpc>
              <a:buNone/>
            </a:pPr>
            <a:r>
              <a:rPr lang="en-US" sz="5850" b="1" dirty="0">
                <a:solidFill>
                  <a:srgbClr val="443728"/>
                </a:solidFill>
                <a:latin typeface="Crimson Pro Bold" pitchFamily="34" charset="0"/>
                <a:ea typeface="Crimson Pro Bold" pitchFamily="34" charset="-122"/>
                <a:cs typeface="Crimson Pro Bold" pitchFamily="34" charset="-120"/>
              </a:rPr>
              <a:t>34%</a:t>
            </a:r>
            <a:endParaRPr lang="en-US" sz="5850" dirty="0"/>
          </a:p>
        </p:txBody>
      </p:sp>
      <p:sp>
        <p:nvSpPr>
          <p:cNvPr id="7" name="Text 5"/>
          <p:cNvSpPr/>
          <p:nvPr/>
        </p:nvSpPr>
        <p:spPr>
          <a:xfrm>
            <a:off x="9229130" y="3733324"/>
            <a:ext cx="2835235" cy="354330"/>
          </a:xfrm>
          <a:prstGeom prst="rect">
            <a:avLst/>
          </a:prstGeom>
          <a:noFill/>
          <a:ln/>
        </p:spPr>
        <p:txBody>
          <a:bodyPr wrap="none" lIns="0" tIns="0" rIns="0" bIns="0" rtlCol="0" anchor="t"/>
          <a:lstStyle/>
          <a:p>
            <a:pPr marL="0" indent="0" algn="ctr">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Doet het ook</a:t>
            </a:r>
            <a:endParaRPr lang="en-US" sz="2200" dirty="0"/>
          </a:p>
        </p:txBody>
      </p:sp>
      <p:sp>
        <p:nvSpPr>
          <p:cNvPr id="8" name="Text 6"/>
          <p:cNvSpPr/>
          <p:nvPr/>
        </p:nvSpPr>
        <p:spPr>
          <a:xfrm>
            <a:off x="7456884" y="4223742"/>
            <a:ext cx="6379726" cy="725805"/>
          </a:xfrm>
          <a:prstGeom prst="rect">
            <a:avLst/>
          </a:prstGeom>
          <a:noFill/>
          <a:ln/>
        </p:spPr>
        <p:txBody>
          <a:bodyPr wrap="square" lIns="0" tIns="0" rIns="0" bIns="0" rtlCol="0" anchor="t"/>
          <a:lstStyle/>
          <a:p>
            <a:pPr marL="0" indent="0" algn="ctr">
              <a:lnSpc>
                <a:spcPts val="2850"/>
              </a:lnSpc>
              <a:buNone/>
            </a:pPr>
            <a:r>
              <a:rPr lang="en-US" sz="1750" dirty="0">
                <a:solidFill>
                  <a:srgbClr val="443728"/>
                </a:solidFill>
                <a:latin typeface="Open Sans" pitchFamily="34" charset="0"/>
                <a:ea typeface="Open Sans" pitchFamily="34" charset="-122"/>
                <a:cs typeface="Open Sans" pitchFamily="34" charset="-120"/>
              </a:rPr>
              <a:t>Bereid iemand in herstel van heroïne of crack een job aan te bieden</a:t>
            </a:r>
            <a:endParaRPr lang="en-US" sz="1750" dirty="0"/>
          </a:p>
        </p:txBody>
      </p:sp>
      <p:sp>
        <p:nvSpPr>
          <p:cNvPr id="9" name="Text 7"/>
          <p:cNvSpPr/>
          <p:nvPr/>
        </p:nvSpPr>
        <p:spPr>
          <a:xfrm>
            <a:off x="793790" y="5204698"/>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8"/>
          <p:cNvSpPr/>
          <p:nvPr/>
        </p:nvSpPr>
        <p:spPr>
          <a:xfrm>
            <a:off x="793790" y="5822752"/>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We gunnen mensen herstel </a:t>
            </a:r>
            <a:r>
              <a:rPr lang="en-US" sz="1750" i="1" dirty="0">
                <a:solidFill>
                  <a:srgbClr val="443728"/>
                </a:solidFill>
                <a:latin typeface="Open Sans" pitchFamily="34" charset="0"/>
                <a:ea typeface="Open Sans" pitchFamily="34" charset="-122"/>
                <a:cs typeface="Open Sans" pitchFamily="34" charset="-120"/>
              </a:rPr>
              <a:t>in theorie</a:t>
            </a:r>
            <a:r>
              <a:rPr lang="en-US" sz="1750" dirty="0">
                <a:solidFill>
                  <a:srgbClr val="443728"/>
                </a:solidFill>
                <a:latin typeface="Open Sans" pitchFamily="34" charset="0"/>
                <a:ea typeface="Open Sans" pitchFamily="34" charset="-122"/>
                <a:cs typeface="Open Sans" pitchFamily="34" charset="-120"/>
              </a:rPr>
              <a:t>, maar blokkeren de weg </a:t>
            </a:r>
            <a:r>
              <a:rPr lang="en-US" sz="1750" i="1" dirty="0">
                <a:solidFill>
                  <a:srgbClr val="443728"/>
                </a:solidFill>
                <a:latin typeface="Open Sans" pitchFamily="34" charset="0"/>
                <a:ea typeface="Open Sans" pitchFamily="34" charset="-122"/>
                <a:cs typeface="Open Sans" pitchFamily="34" charset="-120"/>
              </a:rPr>
              <a:t>in de praktijk</a:t>
            </a:r>
            <a:endParaRPr lang="en-US" sz="1750" dirty="0"/>
          </a:p>
        </p:txBody>
      </p:sp>
      <p:sp>
        <p:nvSpPr>
          <p:cNvPr id="11" name="Text 9"/>
          <p:cNvSpPr/>
          <p:nvPr/>
        </p:nvSpPr>
        <p:spPr>
          <a:xfrm>
            <a:off x="793790" y="6440805"/>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Dit creëert een </a:t>
            </a:r>
            <a:r>
              <a:rPr lang="en-US" sz="1750" b="1" dirty="0">
                <a:solidFill>
                  <a:srgbClr val="443728"/>
                </a:solidFill>
                <a:latin typeface="Open Sans" pitchFamily="34" charset="0"/>
                <a:ea typeface="Open Sans" pitchFamily="34" charset="-122"/>
                <a:cs typeface="Open Sans" pitchFamily="34" charset="-120"/>
              </a:rPr>
              <a:t>glazen plafond voor herstel</a:t>
            </a:r>
            <a:r>
              <a:rPr lang="en-US" sz="1750" dirty="0">
                <a:solidFill>
                  <a:srgbClr val="443728"/>
                </a:solidFill>
                <a:latin typeface="Open Sans" pitchFamily="34" charset="0"/>
                <a:ea typeface="Open Sans" pitchFamily="34" charset="-122"/>
                <a:cs typeface="Open Sans" pitchFamily="34" charset="-120"/>
              </a:rPr>
              <a:t>: het label 'verslaafde' of 'crimineel' overschaduwt alle andere identiteiten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945958"/>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Het beeld van de deur</a:t>
            </a:r>
            <a:endParaRPr lang="en-US" sz="4450" dirty="0"/>
          </a:p>
        </p:txBody>
      </p:sp>
      <p:sp>
        <p:nvSpPr>
          <p:cNvPr id="4" name="Text 1"/>
          <p:cNvSpPr/>
          <p:nvPr/>
        </p:nvSpPr>
        <p:spPr>
          <a:xfrm>
            <a:off x="793790" y="2994898"/>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Een persoon in herstel kan aan de binnenkant van de deur trekken. Maar als de maatschappij de deur aan de buitenkant op slot houdt, via stigma, uitsluiting en wantrouwen, komt die persoon nergens</a:t>
            </a:r>
            <a:endParaRPr lang="en-US" sz="1750" dirty="0"/>
          </a:p>
        </p:txBody>
      </p:sp>
      <p:sp>
        <p:nvSpPr>
          <p:cNvPr id="5" name="Text 2"/>
          <p:cNvSpPr/>
          <p:nvPr/>
        </p:nvSpPr>
        <p:spPr>
          <a:xfrm>
            <a:off x="793790" y="4338757"/>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6" name="Shape 3"/>
          <p:cNvSpPr/>
          <p:nvPr/>
        </p:nvSpPr>
        <p:spPr>
          <a:xfrm>
            <a:off x="793790" y="4956810"/>
            <a:ext cx="7556421" cy="1326713"/>
          </a:xfrm>
          <a:prstGeom prst="roundRect">
            <a:avLst>
              <a:gd name="adj" fmla="val 7181"/>
            </a:avLst>
          </a:prstGeom>
          <a:solidFill>
            <a:srgbClr val="E1D4D0"/>
          </a:solidFill>
          <a:ln/>
        </p:spPr>
        <p:txBody>
          <a:bodyPr/>
          <a:lstStyle/>
          <a:p>
            <a:endParaRPr lang="nl-NL"/>
          </a:p>
        </p:txBody>
      </p:sp>
      <p:pic>
        <p:nvPicPr>
          <p:cNvPr id="7" name="Image 1" descr="preencoded.png"/>
          <p:cNvPicPr>
            <a:picLocks noChangeAspect="1"/>
          </p:cNvPicPr>
          <p:nvPr/>
        </p:nvPicPr>
        <p:blipFill>
          <a:blip r:embed="rId4"/>
          <a:stretch>
            <a:fillRect/>
          </a:stretch>
        </p:blipFill>
        <p:spPr>
          <a:xfrm>
            <a:off x="1020604" y="5308521"/>
            <a:ext cx="283488" cy="226814"/>
          </a:xfrm>
          <a:prstGeom prst="rect">
            <a:avLst/>
          </a:prstGeom>
        </p:spPr>
      </p:pic>
      <p:sp>
        <p:nvSpPr>
          <p:cNvPr id="8" name="Text 4"/>
          <p:cNvSpPr/>
          <p:nvPr/>
        </p:nvSpPr>
        <p:spPr>
          <a:xfrm>
            <a:off x="1530906" y="5240298"/>
            <a:ext cx="6592491"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Herstel is niet alleen </a:t>
            </a:r>
            <a:r>
              <a:rPr lang="en-US" sz="1750" dirty="0" err="1">
                <a:solidFill>
                  <a:srgbClr val="000000"/>
                </a:solidFill>
                <a:latin typeface="Open Sans" pitchFamily="34" charset="0"/>
                <a:ea typeface="Open Sans" pitchFamily="34" charset="-122"/>
                <a:cs typeface="Open Sans" pitchFamily="34" charset="-120"/>
              </a:rPr>
              <a:t>een</a:t>
            </a:r>
            <a:r>
              <a:rPr lang="en-US" sz="1750" dirty="0">
                <a:solidFill>
                  <a:srgbClr val="000000"/>
                </a:solidFill>
                <a:latin typeface="Open Sans" pitchFamily="34" charset="0"/>
                <a:ea typeface="Open Sans" pitchFamily="34" charset="-122"/>
                <a:cs typeface="Open Sans" pitchFamily="34" charset="-120"/>
              </a:rPr>
              <a:t> </a:t>
            </a:r>
            <a:r>
              <a:rPr lang="en-US" sz="1750" dirty="0" err="1">
                <a:solidFill>
                  <a:srgbClr val="000000"/>
                </a:solidFill>
                <a:latin typeface="Open Sans" pitchFamily="34" charset="0"/>
                <a:ea typeface="Open Sans" pitchFamily="34" charset="-122"/>
                <a:cs typeface="Open Sans" pitchFamily="34" charset="-120"/>
              </a:rPr>
              <a:t>persoonlijke</a:t>
            </a:r>
            <a:r>
              <a:rPr lang="en-US" sz="1750" dirty="0">
                <a:solidFill>
                  <a:srgbClr val="000000"/>
                </a:solidFill>
                <a:latin typeface="Open Sans" pitchFamily="34" charset="0"/>
                <a:ea typeface="Open Sans" pitchFamily="34" charset="-122"/>
                <a:cs typeface="Open Sans" pitchFamily="34" charset="-120"/>
              </a:rPr>
              <a:t> </a:t>
            </a:r>
            <a:r>
              <a:rPr lang="en-US" sz="1750" dirty="0" err="1">
                <a:solidFill>
                  <a:srgbClr val="000000"/>
                </a:solidFill>
                <a:latin typeface="Open Sans" pitchFamily="34" charset="0"/>
                <a:ea typeface="Open Sans" pitchFamily="34" charset="-122"/>
                <a:cs typeface="Open Sans" pitchFamily="34" charset="-120"/>
              </a:rPr>
              <a:t>beslissing</a:t>
            </a:r>
            <a:r>
              <a:rPr lang="en-US" sz="1750" dirty="0">
                <a:solidFill>
                  <a:srgbClr val="000000"/>
                </a:solidFill>
                <a:latin typeface="Open Sans" pitchFamily="34" charset="0"/>
                <a:ea typeface="Open Sans" pitchFamily="34" charset="-122"/>
                <a:cs typeface="Open Sans" pitchFamily="34" charset="-120"/>
              </a:rPr>
              <a:t>, het is een </a:t>
            </a:r>
            <a:r>
              <a:rPr lang="en-US" sz="1750" dirty="0" err="1">
                <a:solidFill>
                  <a:srgbClr val="000000"/>
                </a:solidFill>
                <a:latin typeface="Open Sans" pitchFamily="34" charset="0"/>
                <a:ea typeface="Open Sans" pitchFamily="34" charset="-122"/>
                <a:cs typeface="Open Sans" pitchFamily="34" charset="-120"/>
              </a:rPr>
              <a:t>sociale</a:t>
            </a:r>
            <a:r>
              <a:rPr lang="en-US" sz="1750" dirty="0">
                <a:solidFill>
                  <a:srgbClr val="000000"/>
                </a:solidFill>
                <a:latin typeface="Open Sans" pitchFamily="34" charset="0"/>
                <a:ea typeface="Open Sans" pitchFamily="34" charset="-122"/>
                <a:cs typeface="Open Sans" pitchFamily="34" charset="-120"/>
              </a:rPr>
              <a:t> </a:t>
            </a:r>
            <a:r>
              <a:rPr lang="en-US" sz="1750" dirty="0" err="1">
                <a:solidFill>
                  <a:srgbClr val="000000"/>
                </a:solidFill>
                <a:latin typeface="Open Sans" pitchFamily="34" charset="0"/>
                <a:ea typeface="Open Sans" pitchFamily="34" charset="-122"/>
                <a:cs typeface="Open Sans" pitchFamily="34" charset="-120"/>
              </a:rPr>
              <a:t>realiteit</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793790" y="859393"/>
            <a:ext cx="850821" cy="426244"/>
          </a:xfrm>
          <a:prstGeom prst="roundRect">
            <a:avLst>
              <a:gd name="adj" fmla="val 17880"/>
            </a:avLst>
          </a:prstGeom>
          <a:solidFill>
            <a:srgbClr val="EBE2E0"/>
          </a:solidFill>
          <a:ln/>
        </p:spPr>
        <p:txBody>
          <a:bodyPr/>
          <a:lstStyle/>
          <a:p>
            <a:endParaRPr lang="nl-NL"/>
          </a:p>
        </p:txBody>
      </p:sp>
      <p:sp>
        <p:nvSpPr>
          <p:cNvPr id="3" name="Text 1"/>
          <p:cNvSpPr/>
          <p:nvPr/>
        </p:nvSpPr>
        <p:spPr>
          <a:xfrm>
            <a:off x="929878" y="927378"/>
            <a:ext cx="578644" cy="290274"/>
          </a:xfrm>
          <a:prstGeom prst="rect">
            <a:avLst/>
          </a:prstGeom>
          <a:noFill/>
          <a:ln/>
        </p:spPr>
        <p:txBody>
          <a:bodyPr wrap="none" lIns="0" tIns="0" rIns="0" bIns="0" rtlCol="0" anchor="t"/>
          <a:lstStyle/>
          <a:p>
            <a:pPr marL="0" indent="0" algn="l">
              <a:lnSpc>
                <a:spcPts val="2250"/>
              </a:lnSpc>
              <a:buNone/>
            </a:pPr>
            <a:r>
              <a:rPr lang="en-US" sz="1400" dirty="0">
                <a:solidFill>
                  <a:srgbClr val="443728"/>
                </a:solidFill>
                <a:latin typeface="Open Sans" pitchFamily="34" charset="0"/>
                <a:ea typeface="Open Sans" pitchFamily="34" charset="-122"/>
                <a:cs typeface="Open Sans" pitchFamily="34" charset="-120"/>
              </a:rPr>
              <a:t>DEEL 1</a:t>
            </a:r>
            <a:endParaRPr lang="en-US" sz="1400" dirty="0"/>
          </a:p>
        </p:txBody>
      </p:sp>
      <p:sp>
        <p:nvSpPr>
          <p:cNvPr id="4" name="Text 2"/>
          <p:cNvSpPr/>
          <p:nvPr/>
        </p:nvSpPr>
        <p:spPr>
          <a:xfrm>
            <a:off x="793790" y="1376363"/>
            <a:ext cx="10466427"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De verwevenheid van drugs en criminaliteit</a:t>
            </a:r>
            <a:endParaRPr lang="en-US" sz="4450" dirty="0"/>
          </a:p>
        </p:txBody>
      </p:sp>
      <p:pic>
        <p:nvPicPr>
          <p:cNvPr id="5" name="Image 0" descr="preencoded.png"/>
          <p:cNvPicPr>
            <a:picLocks noChangeAspect="1"/>
          </p:cNvPicPr>
          <p:nvPr/>
        </p:nvPicPr>
        <p:blipFill>
          <a:blip r:embed="rId3"/>
          <a:stretch>
            <a:fillRect/>
          </a:stretch>
        </p:blipFill>
        <p:spPr>
          <a:xfrm>
            <a:off x="1609011" y="2680454"/>
            <a:ext cx="6653570" cy="4434483"/>
          </a:xfrm>
          <a:prstGeom prst="rect">
            <a:avLst/>
          </a:prstGeom>
        </p:spPr>
      </p:pic>
      <p:sp>
        <p:nvSpPr>
          <p:cNvPr id="6" name="Text 3"/>
          <p:cNvSpPr/>
          <p:nvPr/>
        </p:nvSpPr>
        <p:spPr>
          <a:xfrm>
            <a:off x="9638943" y="3223617"/>
            <a:ext cx="3250168"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Een hardnekkige uitdaging</a:t>
            </a:r>
            <a:endParaRPr lang="en-US" sz="2200" dirty="0"/>
          </a:p>
        </p:txBody>
      </p:sp>
      <p:sp>
        <p:nvSpPr>
          <p:cNvPr id="7" name="Text 4"/>
          <p:cNvSpPr/>
          <p:nvPr/>
        </p:nvSpPr>
        <p:spPr>
          <a:xfrm>
            <a:off x="9638943" y="3804761"/>
            <a:ext cx="4205168" cy="725805"/>
          </a:xfrm>
          <a:prstGeom prst="rect">
            <a:avLst/>
          </a:prstGeom>
          <a:noFill/>
          <a:ln/>
        </p:spPr>
        <p:txBody>
          <a:bodyPr wrap="square" lIns="0" tIns="0" rIns="0" bIns="0" rtlCol="0" anchor="t"/>
          <a:lstStyle/>
          <a:p>
            <a:pPr marL="0" indent="0" algn="l">
              <a:lnSpc>
                <a:spcPts val="2850"/>
              </a:lnSpc>
              <a:buNone/>
            </a:pPr>
            <a:r>
              <a:rPr lang="en-US" sz="1750" b="1" dirty="0">
                <a:solidFill>
                  <a:srgbClr val="443728"/>
                </a:solidFill>
                <a:latin typeface="Open Sans" pitchFamily="34" charset="0"/>
                <a:ea typeface="Open Sans" pitchFamily="34" charset="-122"/>
                <a:cs typeface="Open Sans" pitchFamily="34" charset="-120"/>
              </a:rPr>
              <a:t>1 op 3</a:t>
            </a:r>
            <a:r>
              <a:rPr lang="en-US" sz="1750" dirty="0">
                <a:solidFill>
                  <a:srgbClr val="443728"/>
                </a:solidFill>
                <a:latin typeface="Open Sans" pitchFamily="34" charset="0"/>
                <a:ea typeface="Open Sans" pitchFamily="34" charset="-122"/>
                <a:cs typeface="Open Sans" pitchFamily="34" charset="-120"/>
              </a:rPr>
              <a:t> </a:t>
            </a:r>
            <a:r>
              <a:rPr lang="en-US" sz="1750" dirty="0" err="1">
                <a:solidFill>
                  <a:srgbClr val="443728"/>
                </a:solidFill>
                <a:latin typeface="Open Sans" pitchFamily="34" charset="0"/>
                <a:ea typeface="Open Sans" pitchFamily="34" charset="-122"/>
                <a:cs typeface="Open Sans" pitchFamily="34" charset="-120"/>
              </a:rPr>
              <a:t>mensen</a:t>
            </a:r>
            <a:r>
              <a:rPr lang="en-US" sz="1750" dirty="0">
                <a:solidFill>
                  <a:srgbClr val="443728"/>
                </a:solidFill>
                <a:latin typeface="Open Sans" pitchFamily="34" charset="0"/>
                <a:ea typeface="Open Sans" pitchFamily="34" charset="-122"/>
                <a:cs typeface="Open Sans" pitchFamily="34" charset="-120"/>
              </a:rPr>
              <a:t> in </a:t>
            </a:r>
            <a:r>
              <a:rPr lang="en-US" sz="1750" dirty="0" err="1">
                <a:solidFill>
                  <a:srgbClr val="443728"/>
                </a:solidFill>
                <a:latin typeface="Open Sans" pitchFamily="34" charset="0"/>
                <a:ea typeface="Open Sans" pitchFamily="34" charset="-122"/>
                <a:cs typeface="Open Sans" pitchFamily="34" charset="-120"/>
              </a:rPr>
              <a:t>detentie</a:t>
            </a:r>
            <a:r>
              <a:rPr lang="en-US" sz="1750" dirty="0">
                <a:solidFill>
                  <a:srgbClr val="443728"/>
                </a:solidFill>
                <a:latin typeface="Open Sans" pitchFamily="34" charset="0"/>
                <a:ea typeface="Open Sans" pitchFamily="34" charset="-122"/>
                <a:cs typeface="Open Sans" pitchFamily="34" charset="-120"/>
              </a:rPr>
              <a:t> omwille van een druggerelateerd feit </a:t>
            </a:r>
            <a:endParaRPr lang="en-US" sz="1750" dirty="0"/>
          </a:p>
        </p:txBody>
      </p:sp>
      <p:sp>
        <p:nvSpPr>
          <p:cNvPr id="8" name="Text 5"/>
          <p:cNvSpPr/>
          <p:nvPr/>
        </p:nvSpPr>
        <p:spPr>
          <a:xfrm>
            <a:off x="9638943" y="4734639"/>
            <a:ext cx="4205168"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Inbreuken op de drugswetgeving </a:t>
            </a:r>
            <a:endParaRPr lang="en-US" sz="1750" dirty="0"/>
          </a:p>
        </p:txBody>
      </p:sp>
      <p:sp>
        <p:nvSpPr>
          <p:cNvPr id="9" name="Text 6"/>
          <p:cNvSpPr/>
          <p:nvPr/>
        </p:nvSpPr>
        <p:spPr>
          <a:xfrm>
            <a:off x="9638943" y="5301615"/>
            <a:ext cx="4205168"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Bij kwetsbare groepen vloeien beide werelden regelmatig in elkaar over</a:t>
            </a:r>
            <a:endParaRPr lang="en-US" sz="1750" dirty="0"/>
          </a:p>
        </p:txBody>
      </p:sp>
      <p:sp>
        <p:nvSpPr>
          <p:cNvPr id="10" name="Text 7"/>
          <p:cNvSpPr/>
          <p:nvPr/>
        </p:nvSpPr>
        <p:spPr>
          <a:xfrm>
            <a:off x="9638943" y="6231493"/>
            <a:ext cx="4205168"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273254"/>
            <a:ext cx="919353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Verschillende wegen: Goldstein (1985)</a:t>
            </a:r>
            <a:endParaRPr lang="en-US" sz="4450" dirty="0"/>
          </a:p>
        </p:txBody>
      </p:sp>
      <p:sp>
        <p:nvSpPr>
          <p:cNvPr id="3" name="Shape 1"/>
          <p:cNvSpPr/>
          <p:nvPr/>
        </p:nvSpPr>
        <p:spPr>
          <a:xfrm>
            <a:off x="793790" y="2435662"/>
            <a:ext cx="6407944" cy="2411254"/>
          </a:xfrm>
          <a:prstGeom prst="roundRect">
            <a:avLst>
              <a:gd name="adj" fmla="val 3951"/>
            </a:avLst>
          </a:prstGeom>
          <a:solidFill>
            <a:srgbClr val="FFFCFA"/>
          </a:solidFill>
          <a:ln w="30480">
            <a:solidFill>
              <a:srgbClr val="D1C8C6"/>
            </a:solidFill>
            <a:prstDash val="solid"/>
          </a:ln>
        </p:spPr>
        <p:txBody>
          <a:bodyPr/>
          <a:lstStyle/>
          <a:p>
            <a:endParaRPr lang="nl-NL"/>
          </a:p>
        </p:txBody>
      </p:sp>
      <p:sp>
        <p:nvSpPr>
          <p:cNvPr id="4" name="Shape 2"/>
          <p:cNvSpPr/>
          <p:nvPr/>
        </p:nvSpPr>
        <p:spPr>
          <a:xfrm>
            <a:off x="824270" y="2466142"/>
            <a:ext cx="6346984" cy="680442"/>
          </a:xfrm>
          <a:prstGeom prst="roundRect">
            <a:avLst>
              <a:gd name="adj" fmla="val 8626"/>
            </a:avLst>
          </a:prstGeom>
          <a:solidFill>
            <a:srgbClr val="EBE2E0"/>
          </a:solidFill>
          <a:ln/>
        </p:spPr>
        <p:txBody>
          <a:bodyPr/>
          <a:lstStyle/>
          <a:p>
            <a:endParaRPr lang="nl-NL"/>
          </a:p>
        </p:txBody>
      </p:sp>
      <p:sp>
        <p:nvSpPr>
          <p:cNvPr id="5" name="Text 3"/>
          <p:cNvSpPr/>
          <p:nvPr/>
        </p:nvSpPr>
        <p:spPr>
          <a:xfrm>
            <a:off x="3827621" y="2589848"/>
            <a:ext cx="340162" cy="425291"/>
          </a:xfrm>
          <a:prstGeom prst="rect">
            <a:avLst/>
          </a:prstGeom>
          <a:noFill/>
          <a:ln/>
        </p:spPr>
        <p:txBody>
          <a:bodyPr wrap="none" lIns="0" tIns="0" rIns="0" bIns="0" rtlCol="0" anchor="t"/>
          <a:lstStyle/>
          <a:p>
            <a:pPr marL="0" indent="0" algn="l">
              <a:lnSpc>
                <a:spcPts val="2650"/>
              </a:lnSpc>
              <a:buNone/>
            </a:pPr>
            <a:r>
              <a:rPr lang="en-US" sz="2650" b="1" dirty="0">
                <a:solidFill>
                  <a:srgbClr val="443728"/>
                </a:solidFill>
                <a:latin typeface="Crimson Pro Bold" pitchFamily="34" charset="0"/>
                <a:ea typeface="Crimson Pro Bold" pitchFamily="34" charset="-122"/>
                <a:cs typeface="Crimson Pro Bold" pitchFamily="34" charset="-120"/>
              </a:rPr>
              <a:t>1</a:t>
            </a:r>
            <a:endParaRPr lang="en-US" sz="2650" dirty="0"/>
          </a:p>
        </p:txBody>
      </p:sp>
      <p:sp>
        <p:nvSpPr>
          <p:cNvPr id="6" name="Text 4"/>
          <p:cNvSpPr/>
          <p:nvPr/>
        </p:nvSpPr>
        <p:spPr>
          <a:xfrm>
            <a:off x="1051084" y="3373398"/>
            <a:ext cx="3370897"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Psychofarmacologische weg</a:t>
            </a:r>
            <a:endParaRPr lang="en-US" sz="2200" dirty="0"/>
          </a:p>
        </p:txBody>
      </p:sp>
      <p:sp>
        <p:nvSpPr>
          <p:cNvPr id="7" name="Text 5"/>
          <p:cNvSpPr/>
          <p:nvPr/>
        </p:nvSpPr>
        <p:spPr>
          <a:xfrm>
            <a:off x="1051084" y="3863816"/>
            <a:ext cx="5893356"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Het middel verandert gedrag: verlaagt drempels, wakkert impulsiviteit aan, wekt paranoia of agressie op </a:t>
            </a:r>
            <a:endParaRPr lang="en-US" sz="1750" dirty="0"/>
          </a:p>
        </p:txBody>
      </p:sp>
      <p:sp>
        <p:nvSpPr>
          <p:cNvPr id="8" name="Shape 6"/>
          <p:cNvSpPr/>
          <p:nvPr/>
        </p:nvSpPr>
        <p:spPr>
          <a:xfrm>
            <a:off x="7428548" y="2435662"/>
            <a:ext cx="6408063" cy="2411254"/>
          </a:xfrm>
          <a:prstGeom prst="roundRect">
            <a:avLst>
              <a:gd name="adj" fmla="val 3951"/>
            </a:avLst>
          </a:prstGeom>
          <a:solidFill>
            <a:srgbClr val="FFFCFA"/>
          </a:solidFill>
          <a:ln w="30480">
            <a:solidFill>
              <a:srgbClr val="D1C8C6"/>
            </a:solidFill>
            <a:prstDash val="solid"/>
          </a:ln>
        </p:spPr>
        <p:txBody>
          <a:bodyPr/>
          <a:lstStyle/>
          <a:p>
            <a:endParaRPr lang="nl-NL"/>
          </a:p>
        </p:txBody>
      </p:sp>
      <p:sp>
        <p:nvSpPr>
          <p:cNvPr id="9" name="Shape 7"/>
          <p:cNvSpPr/>
          <p:nvPr/>
        </p:nvSpPr>
        <p:spPr>
          <a:xfrm>
            <a:off x="7459027" y="2466142"/>
            <a:ext cx="6347103" cy="680442"/>
          </a:xfrm>
          <a:prstGeom prst="roundRect">
            <a:avLst>
              <a:gd name="adj" fmla="val 8626"/>
            </a:avLst>
          </a:prstGeom>
          <a:solidFill>
            <a:srgbClr val="EBE2E0"/>
          </a:solidFill>
          <a:ln/>
        </p:spPr>
        <p:txBody>
          <a:bodyPr/>
          <a:lstStyle/>
          <a:p>
            <a:endParaRPr lang="nl-NL"/>
          </a:p>
        </p:txBody>
      </p:sp>
      <p:sp>
        <p:nvSpPr>
          <p:cNvPr id="10" name="Text 8"/>
          <p:cNvSpPr/>
          <p:nvPr/>
        </p:nvSpPr>
        <p:spPr>
          <a:xfrm>
            <a:off x="10462498" y="2589848"/>
            <a:ext cx="340162" cy="425291"/>
          </a:xfrm>
          <a:prstGeom prst="rect">
            <a:avLst/>
          </a:prstGeom>
          <a:noFill/>
          <a:ln/>
        </p:spPr>
        <p:txBody>
          <a:bodyPr wrap="none" lIns="0" tIns="0" rIns="0" bIns="0" rtlCol="0" anchor="t"/>
          <a:lstStyle/>
          <a:p>
            <a:pPr marL="0" indent="0" algn="l">
              <a:lnSpc>
                <a:spcPts val="2650"/>
              </a:lnSpc>
              <a:buNone/>
            </a:pPr>
            <a:r>
              <a:rPr lang="en-US" sz="2650" b="1" dirty="0">
                <a:solidFill>
                  <a:srgbClr val="443728"/>
                </a:solidFill>
                <a:latin typeface="Crimson Pro Bold" pitchFamily="34" charset="0"/>
                <a:ea typeface="Crimson Pro Bold" pitchFamily="34" charset="-122"/>
                <a:cs typeface="Crimson Pro Bold" pitchFamily="34" charset="-120"/>
              </a:rPr>
              <a:t>2</a:t>
            </a:r>
            <a:endParaRPr lang="en-US" sz="2650" dirty="0"/>
          </a:p>
        </p:txBody>
      </p:sp>
      <p:sp>
        <p:nvSpPr>
          <p:cNvPr id="11" name="Text 9"/>
          <p:cNvSpPr/>
          <p:nvPr/>
        </p:nvSpPr>
        <p:spPr>
          <a:xfrm>
            <a:off x="7685842" y="3373398"/>
            <a:ext cx="3637598"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Economisch-compulsieve weg</a:t>
            </a:r>
            <a:endParaRPr lang="en-US" sz="2200" dirty="0"/>
          </a:p>
        </p:txBody>
      </p:sp>
      <p:sp>
        <p:nvSpPr>
          <p:cNvPr id="12" name="Text 10"/>
          <p:cNvSpPr/>
          <p:nvPr/>
        </p:nvSpPr>
        <p:spPr>
          <a:xfrm>
            <a:off x="7685842" y="3863816"/>
            <a:ext cx="5893475"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Criminaliteit als overlevingsstrategie. Geworteld in verslaving, uitsluiting en </a:t>
            </a:r>
            <a:r>
              <a:rPr lang="en-US" sz="1750" dirty="0" err="1">
                <a:solidFill>
                  <a:srgbClr val="443728"/>
                </a:solidFill>
                <a:latin typeface="Open Sans" pitchFamily="34" charset="0"/>
                <a:ea typeface="Open Sans" pitchFamily="34" charset="-122"/>
                <a:cs typeface="Open Sans" pitchFamily="34" charset="-120"/>
              </a:rPr>
              <a:t>armoede</a:t>
            </a:r>
            <a:endParaRPr lang="en-US" sz="1750" dirty="0"/>
          </a:p>
        </p:txBody>
      </p:sp>
      <p:sp>
        <p:nvSpPr>
          <p:cNvPr id="13" name="Text 11"/>
          <p:cNvSpPr/>
          <p:nvPr/>
        </p:nvSpPr>
        <p:spPr>
          <a:xfrm>
            <a:off x="793790" y="5102066"/>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4" name="Text 12"/>
          <p:cNvSpPr/>
          <p:nvPr/>
        </p:nvSpPr>
        <p:spPr>
          <a:xfrm>
            <a:off x="1133951" y="5975271"/>
            <a:ext cx="12702659"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Realiteit: een grote groep mensen met een drugprobleem komt in onze strafrechtsketen terecht. Wat we vervolgens met deze groep doen is een beleidskeuze</a:t>
            </a:r>
            <a:endParaRPr lang="en-US" sz="1750" dirty="0"/>
          </a:p>
        </p:txBody>
      </p:sp>
      <p:sp>
        <p:nvSpPr>
          <p:cNvPr id="15" name="Shape 13"/>
          <p:cNvSpPr/>
          <p:nvPr/>
        </p:nvSpPr>
        <p:spPr>
          <a:xfrm>
            <a:off x="793790" y="5720120"/>
            <a:ext cx="30480" cy="1236107"/>
          </a:xfrm>
          <a:prstGeom prst="rect">
            <a:avLst/>
          </a:prstGeom>
          <a:solidFill>
            <a:srgbClr val="835E54"/>
          </a:solidFill>
          <a:ln/>
        </p:spPr>
        <p:txBody>
          <a:bodyPr/>
          <a:lstStyle/>
          <a:p>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2055614"/>
            <a:ext cx="6244709" cy="2422922"/>
          </a:xfrm>
          <a:prstGeom prst="rect">
            <a:avLst/>
          </a:prstGeom>
        </p:spPr>
      </p:pic>
      <p:sp>
        <p:nvSpPr>
          <p:cNvPr id="3" name="Text 0"/>
          <p:cNvSpPr/>
          <p:nvPr/>
        </p:nvSpPr>
        <p:spPr>
          <a:xfrm>
            <a:off x="793790" y="4733687"/>
            <a:ext cx="6244709"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4" name="Image 1" descr="preencoded.png"/>
          <p:cNvPicPr>
            <a:picLocks noChangeAspect="1"/>
          </p:cNvPicPr>
          <p:nvPr/>
        </p:nvPicPr>
        <p:blipFill>
          <a:blip r:embed="rId4"/>
          <a:stretch>
            <a:fillRect/>
          </a:stretch>
        </p:blipFill>
        <p:spPr>
          <a:xfrm>
            <a:off x="8559879" y="1246942"/>
            <a:ext cx="4323874" cy="3104674"/>
          </a:xfrm>
          <a:prstGeom prst="rect">
            <a:avLst/>
          </a:prstGeom>
        </p:spPr>
      </p:pic>
      <p:sp>
        <p:nvSpPr>
          <p:cNvPr id="5" name="Text 1"/>
          <p:cNvSpPr/>
          <p:nvPr/>
        </p:nvSpPr>
        <p:spPr>
          <a:xfrm>
            <a:off x="7599521" y="4606766"/>
            <a:ext cx="5670590" cy="708779"/>
          </a:xfrm>
          <a:prstGeom prst="rect">
            <a:avLst/>
          </a:prstGeom>
          <a:noFill/>
          <a:ln/>
        </p:spPr>
        <p:txBody>
          <a:bodyPr wrap="none" lIns="0" tIns="0" rIns="0" bIns="0" rtlCol="0" anchor="t"/>
          <a:lstStyle/>
          <a:p>
            <a:pPr marL="0" indent="0" algn="l">
              <a:lnSpc>
                <a:spcPts val="5550"/>
              </a:lnSpc>
              <a:buNone/>
            </a:pPr>
            <a:endParaRPr lang="en-US" sz="4450" dirty="0"/>
          </a:p>
        </p:txBody>
      </p:sp>
      <p:sp>
        <p:nvSpPr>
          <p:cNvPr id="6" name="Text 2"/>
          <p:cNvSpPr/>
          <p:nvPr/>
        </p:nvSpPr>
        <p:spPr>
          <a:xfrm>
            <a:off x="7599521" y="5542359"/>
            <a:ext cx="6244709"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7" name="Text 3"/>
          <p:cNvSpPr/>
          <p:nvPr/>
        </p:nvSpPr>
        <p:spPr>
          <a:xfrm>
            <a:off x="1133951" y="6619637"/>
            <a:ext cx="12702659"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Wetenschappelijk genuanceerd blijven is cruciaal in een gepolariseerd debat</a:t>
            </a:r>
            <a:endParaRPr lang="en-US" sz="1750" dirty="0"/>
          </a:p>
        </p:txBody>
      </p:sp>
      <p:sp>
        <p:nvSpPr>
          <p:cNvPr id="8" name="Shape 4"/>
          <p:cNvSpPr/>
          <p:nvPr/>
        </p:nvSpPr>
        <p:spPr>
          <a:xfrm>
            <a:off x="793790" y="6364486"/>
            <a:ext cx="30480" cy="873204"/>
          </a:xfrm>
          <a:prstGeom prst="rect">
            <a:avLst/>
          </a:prstGeom>
          <a:solidFill>
            <a:srgbClr val="835E54"/>
          </a:solidFill>
          <a:ln/>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893570"/>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De bijwerkingen </a:t>
            </a:r>
            <a:endParaRPr lang="en-US" sz="4450" dirty="0"/>
          </a:p>
        </p:txBody>
      </p:sp>
      <p:sp>
        <p:nvSpPr>
          <p:cNvPr id="3" name="Text 1"/>
          <p:cNvSpPr/>
          <p:nvPr/>
        </p:nvSpPr>
        <p:spPr>
          <a:xfrm>
            <a:off x="793790" y="316932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Wat onderzoek zegt</a:t>
            </a:r>
            <a:endParaRPr lang="en-US" sz="2200" dirty="0"/>
          </a:p>
        </p:txBody>
      </p:sp>
      <p:sp>
        <p:nvSpPr>
          <p:cNvPr id="4" name="Text 2"/>
          <p:cNvSpPr/>
          <p:nvPr/>
        </p:nvSpPr>
        <p:spPr>
          <a:xfrm>
            <a:off x="793790" y="3750469"/>
            <a:ext cx="6108740"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Criminologisch onderzoek naar </a:t>
            </a:r>
            <a:r>
              <a:rPr lang="en-US" sz="1750" b="1" dirty="0">
                <a:solidFill>
                  <a:srgbClr val="443728"/>
                </a:solidFill>
                <a:latin typeface="Open Sans" pitchFamily="34" charset="0"/>
                <a:ea typeface="Open Sans" pitchFamily="34" charset="-122"/>
                <a:cs typeface="Open Sans" pitchFamily="34" charset="-120"/>
              </a:rPr>
              <a:t>afschrikking </a:t>
            </a:r>
            <a:r>
              <a:rPr lang="en-US" sz="1750" dirty="0">
                <a:solidFill>
                  <a:srgbClr val="443728"/>
                </a:solidFill>
                <a:latin typeface="Open Sans" pitchFamily="34" charset="0"/>
                <a:ea typeface="Open Sans" pitchFamily="34" charset="-122"/>
                <a:cs typeface="Open Sans" pitchFamily="34" charset="-120"/>
              </a:rPr>
              <a:t>toont aan: de zwaarte van de straf heeft nauwelijks effect op recidive bij mensen met een verslaving</a:t>
            </a:r>
            <a:endParaRPr lang="en-US" sz="1750" dirty="0"/>
          </a:p>
        </p:txBody>
      </p:sp>
      <p:sp>
        <p:nvSpPr>
          <p:cNvPr id="5" name="Text 3"/>
          <p:cNvSpPr/>
          <p:nvPr/>
        </p:nvSpPr>
        <p:spPr>
          <a:xfrm>
            <a:off x="793790" y="5043249"/>
            <a:ext cx="6108740" cy="1088708"/>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Een veroordeling leidt tot een strafblad en een strafblad kan leiden tot langdurige uitsluiting. Zo zijn we weer bij die </a:t>
            </a:r>
            <a:r>
              <a:rPr lang="en-US" sz="1750" b="1" dirty="0">
                <a:solidFill>
                  <a:srgbClr val="835E54"/>
                </a:solidFill>
                <a:latin typeface="Open Sans" pitchFamily="34" charset="0"/>
                <a:ea typeface="Open Sans" pitchFamily="34" charset="-122"/>
                <a:cs typeface="Open Sans" pitchFamily="34" charset="-120"/>
              </a:rPr>
              <a:t>34%</a:t>
            </a:r>
            <a:endParaRPr lang="en-US" sz="1750" dirty="0"/>
          </a:p>
        </p:txBody>
      </p:sp>
      <p:sp>
        <p:nvSpPr>
          <p:cNvPr id="6" name="Shape 4"/>
          <p:cNvSpPr/>
          <p:nvPr/>
        </p:nvSpPr>
        <p:spPr>
          <a:xfrm>
            <a:off x="7300198" y="2942511"/>
            <a:ext cx="6707267" cy="3393519"/>
          </a:xfrm>
          <a:prstGeom prst="roundRect">
            <a:avLst>
              <a:gd name="adj" fmla="val 4813"/>
            </a:avLst>
          </a:prstGeom>
          <a:solidFill>
            <a:srgbClr val="835E54"/>
          </a:solidFill>
          <a:ln/>
        </p:spPr>
        <p:txBody>
          <a:bodyPr/>
          <a:lstStyle/>
          <a:p>
            <a:endParaRPr lang="nl-NL"/>
          </a:p>
        </p:txBody>
      </p:sp>
      <p:sp>
        <p:nvSpPr>
          <p:cNvPr id="7" name="Text 5"/>
          <p:cNvSpPr/>
          <p:nvPr/>
        </p:nvSpPr>
        <p:spPr>
          <a:xfrm>
            <a:off x="7527012" y="3169325"/>
            <a:ext cx="3408759" cy="354330"/>
          </a:xfrm>
          <a:prstGeom prst="rect">
            <a:avLst/>
          </a:prstGeom>
          <a:noFill/>
          <a:ln/>
        </p:spPr>
        <p:txBody>
          <a:bodyPr wrap="none" lIns="0" tIns="0" rIns="0" bIns="0" rtlCol="0" anchor="t"/>
          <a:lstStyle/>
          <a:p>
            <a:pPr marL="0" indent="0" algn="l">
              <a:lnSpc>
                <a:spcPts val="2750"/>
              </a:lnSpc>
              <a:buNone/>
            </a:pPr>
            <a:r>
              <a:rPr lang="en-US" sz="2200" b="1" dirty="0">
                <a:solidFill>
                  <a:srgbClr val="FFFFFF"/>
                </a:solidFill>
                <a:latin typeface="Crimson Pro Bold" pitchFamily="34" charset="0"/>
                <a:ea typeface="Crimson Pro Bold" pitchFamily="34" charset="-122"/>
                <a:cs typeface="Crimson Pro Bold" pitchFamily="34" charset="-120"/>
              </a:rPr>
              <a:t>Maar de kern van het betoog</a:t>
            </a:r>
            <a:endParaRPr lang="en-US" sz="2200" dirty="0"/>
          </a:p>
        </p:txBody>
      </p:sp>
      <p:sp>
        <p:nvSpPr>
          <p:cNvPr id="8" name="Text 6"/>
          <p:cNvSpPr/>
          <p:nvPr/>
        </p:nvSpPr>
        <p:spPr>
          <a:xfrm>
            <a:off x="7527012" y="3750469"/>
            <a:ext cx="6253639" cy="1088708"/>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Open Sans" pitchFamily="34" charset="0"/>
                <a:ea typeface="Open Sans" pitchFamily="34" charset="-122"/>
                <a:cs typeface="Open Sans" pitchFamily="34" charset="-120"/>
              </a:rPr>
              <a:t>Justitie hoeft geen doodlopende straat te zijn. Justitie kan ook deuren openen naar hulp, werk, een nieuwe identiteit en burgerschap</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793790" y="1341596"/>
            <a:ext cx="850821" cy="426244"/>
          </a:xfrm>
          <a:prstGeom prst="roundRect">
            <a:avLst>
              <a:gd name="adj" fmla="val 17880"/>
            </a:avLst>
          </a:prstGeom>
          <a:solidFill>
            <a:srgbClr val="EBE2E0"/>
          </a:solidFill>
          <a:ln/>
        </p:spPr>
        <p:txBody>
          <a:bodyPr/>
          <a:lstStyle/>
          <a:p>
            <a:endParaRPr lang="nl-NL"/>
          </a:p>
        </p:txBody>
      </p:sp>
      <p:sp>
        <p:nvSpPr>
          <p:cNvPr id="3" name="Text 1"/>
          <p:cNvSpPr/>
          <p:nvPr/>
        </p:nvSpPr>
        <p:spPr>
          <a:xfrm>
            <a:off x="929878" y="1409581"/>
            <a:ext cx="578644" cy="290274"/>
          </a:xfrm>
          <a:prstGeom prst="rect">
            <a:avLst/>
          </a:prstGeom>
          <a:noFill/>
          <a:ln/>
        </p:spPr>
        <p:txBody>
          <a:bodyPr wrap="none" lIns="0" tIns="0" rIns="0" bIns="0" rtlCol="0" anchor="t"/>
          <a:lstStyle/>
          <a:p>
            <a:pPr marL="0" indent="0" algn="l">
              <a:lnSpc>
                <a:spcPts val="2250"/>
              </a:lnSpc>
              <a:buNone/>
            </a:pPr>
            <a:r>
              <a:rPr lang="en-US" sz="1400" dirty="0">
                <a:solidFill>
                  <a:srgbClr val="443728"/>
                </a:solidFill>
                <a:latin typeface="Open Sans" pitchFamily="34" charset="0"/>
                <a:ea typeface="Open Sans" pitchFamily="34" charset="-122"/>
                <a:cs typeface="Open Sans" pitchFamily="34" charset="-120"/>
              </a:rPr>
              <a:t>DEEL 2</a:t>
            </a:r>
            <a:endParaRPr lang="en-US" sz="1400" dirty="0"/>
          </a:p>
        </p:txBody>
      </p:sp>
      <p:sp>
        <p:nvSpPr>
          <p:cNvPr id="4" name="Text 2"/>
          <p:cNvSpPr/>
          <p:nvPr/>
        </p:nvSpPr>
        <p:spPr>
          <a:xfrm>
            <a:off x="793790" y="1858566"/>
            <a:ext cx="11575494"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Herstel en desistance: transformatie, niet louter </a:t>
            </a:r>
            <a:endParaRPr lang="en-US" sz="4450" dirty="0"/>
          </a:p>
        </p:txBody>
      </p:sp>
      <p:sp>
        <p:nvSpPr>
          <p:cNvPr id="5" name="Text 3"/>
          <p:cNvSpPr/>
          <p:nvPr/>
        </p:nvSpPr>
        <p:spPr>
          <a:xfrm>
            <a:off x="793790" y="2658070"/>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re-integratie</a:t>
            </a:r>
            <a:endParaRPr lang="en-US" sz="4450" dirty="0"/>
          </a:p>
        </p:txBody>
      </p:sp>
      <p:sp>
        <p:nvSpPr>
          <p:cNvPr id="6" name="Text 4"/>
          <p:cNvSpPr/>
          <p:nvPr/>
        </p:nvSpPr>
        <p:spPr>
          <a:xfrm>
            <a:off x="793790" y="3707011"/>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7" name="Text 5"/>
          <p:cNvSpPr/>
          <p:nvPr/>
        </p:nvSpPr>
        <p:spPr>
          <a:xfrm>
            <a:off x="793790" y="4325064"/>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Herstel en desistance zijn </a:t>
            </a:r>
            <a:r>
              <a:rPr lang="en-US" sz="1750" b="1" dirty="0">
                <a:solidFill>
                  <a:srgbClr val="443728"/>
                </a:solidFill>
                <a:latin typeface="Open Sans" pitchFamily="34" charset="0"/>
                <a:ea typeface="Open Sans" pitchFamily="34" charset="-122"/>
                <a:cs typeface="Open Sans" pitchFamily="34" charset="-120"/>
              </a:rPr>
              <a:t>transformatieprocessen</a:t>
            </a:r>
            <a:r>
              <a:rPr lang="en-US" sz="1750" dirty="0">
                <a:solidFill>
                  <a:srgbClr val="443728"/>
                </a:solidFill>
                <a:latin typeface="Open Sans" pitchFamily="34" charset="0"/>
                <a:ea typeface="Open Sans" pitchFamily="34" charset="-122"/>
                <a:cs typeface="Open Sans" pitchFamily="34" charset="-120"/>
              </a:rPr>
              <a:t>: </a:t>
            </a:r>
            <a:r>
              <a:rPr lang="en-US" sz="1750" dirty="0" err="1">
                <a:solidFill>
                  <a:srgbClr val="443728"/>
                </a:solidFill>
                <a:latin typeface="Open Sans" pitchFamily="34" charset="0"/>
                <a:ea typeface="Open Sans" pitchFamily="34" charset="-122"/>
                <a:cs typeface="Open Sans" pitchFamily="34" charset="-120"/>
              </a:rPr>
              <a:t>processen</a:t>
            </a:r>
            <a:r>
              <a:rPr lang="en-US" sz="1750" dirty="0">
                <a:solidFill>
                  <a:srgbClr val="443728"/>
                </a:solidFill>
                <a:latin typeface="Open Sans" pitchFamily="34" charset="0"/>
                <a:ea typeface="Open Sans" pitchFamily="34" charset="-122"/>
                <a:cs typeface="Open Sans" pitchFamily="34" charset="-120"/>
              </a:rPr>
              <a:t> van identiteitsverandering, geen plotse gebeurtenissen</a:t>
            </a:r>
            <a:endParaRPr lang="en-US" sz="1750" dirty="0"/>
          </a:p>
        </p:txBody>
      </p:sp>
      <p:sp>
        <p:nvSpPr>
          <p:cNvPr id="8" name="Text 6"/>
          <p:cNvSpPr/>
          <p:nvPr/>
        </p:nvSpPr>
        <p:spPr>
          <a:xfrm>
            <a:off x="793790" y="4943118"/>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9" name="Shape 7"/>
          <p:cNvSpPr/>
          <p:nvPr/>
        </p:nvSpPr>
        <p:spPr>
          <a:xfrm>
            <a:off x="793790" y="5561171"/>
            <a:ext cx="13042821" cy="1326713"/>
          </a:xfrm>
          <a:prstGeom prst="roundRect">
            <a:avLst>
              <a:gd name="adj" fmla="val 7181"/>
            </a:avLst>
          </a:prstGeom>
          <a:solidFill>
            <a:srgbClr val="E1D4D0"/>
          </a:solidFill>
          <a:ln/>
        </p:spPr>
        <p:txBody>
          <a:bodyPr/>
          <a:lstStyle/>
          <a:p>
            <a:endParaRPr lang="nl-NL"/>
          </a:p>
        </p:txBody>
      </p:sp>
      <p:pic>
        <p:nvPicPr>
          <p:cNvPr id="10" name="Image 0" descr="preencoded.png"/>
          <p:cNvPicPr>
            <a:picLocks noChangeAspect="1"/>
          </p:cNvPicPr>
          <p:nvPr/>
        </p:nvPicPr>
        <p:blipFill>
          <a:blip r:embed="rId3"/>
          <a:stretch>
            <a:fillRect/>
          </a:stretch>
        </p:blipFill>
        <p:spPr>
          <a:xfrm>
            <a:off x="1020604" y="5912882"/>
            <a:ext cx="283488" cy="226814"/>
          </a:xfrm>
          <a:prstGeom prst="rect">
            <a:avLst/>
          </a:prstGeom>
        </p:spPr>
      </p:pic>
      <p:sp>
        <p:nvSpPr>
          <p:cNvPr id="11" name="Text 8"/>
          <p:cNvSpPr/>
          <p:nvPr/>
        </p:nvSpPr>
        <p:spPr>
          <a:xfrm>
            <a:off x="1530906" y="5844659"/>
            <a:ext cx="12078891"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Onderzoek toont: bij kwetsbare personen verweven in herstel en desistance leidt herstel tot desistance. Door te focussen op herstel, werk je automatisch aan desistance</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334929"/>
            <a:ext cx="6483191" cy="708779"/>
          </a:xfrm>
          <a:prstGeom prst="rect">
            <a:avLst/>
          </a:prstGeom>
          <a:noFill/>
          <a:ln/>
        </p:spPr>
        <p:txBody>
          <a:bodyPr wrap="none" lIns="0" tIns="0" rIns="0" bIns="0" rtlCol="0" anchor="t"/>
          <a:lstStyle/>
          <a:p>
            <a:pPr marL="0" indent="0" algn="l">
              <a:lnSpc>
                <a:spcPts val="5550"/>
              </a:lnSpc>
              <a:buNone/>
            </a:pPr>
            <a:r>
              <a:rPr lang="en-US" sz="4450" b="1" dirty="0">
                <a:solidFill>
                  <a:srgbClr val="443728"/>
                </a:solidFill>
                <a:latin typeface="Crimson Pro Bold" pitchFamily="34" charset="0"/>
                <a:ea typeface="Crimson Pro Bold" pitchFamily="34" charset="-122"/>
                <a:cs typeface="Crimson Pro Bold" pitchFamily="34" charset="-120"/>
              </a:rPr>
              <a:t>Drie lagen van verandering</a:t>
            </a:r>
            <a:endParaRPr lang="en-US" sz="4450" dirty="0"/>
          </a:p>
        </p:txBody>
      </p:sp>
      <p:sp>
        <p:nvSpPr>
          <p:cNvPr id="3" name="Text 1"/>
          <p:cNvSpPr/>
          <p:nvPr/>
        </p:nvSpPr>
        <p:spPr>
          <a:xfrm>
            <a:off x="793790" y="2497336"/>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Nugent &amp; Schinkel onderscheiden drie niveaus </a:t>
            </a:r>
            <a:endParaRPr lang="en-US" sz="1750" dirty="0"/>
          </a:p>
        </p:txBody>
      </p:sp>
      <p:sp>
        <p:nvSpPr>
          <p:cNvPr id="4" name="Shape 2"/>
          <p:cNvSpPr/>
          <p:nvPr/>
        </p:nvSpPr>
        <p:spPr>
          <a:xfrm>
            <a:off x="1133951" y="4022646"/>
            <a:ext cx="3856077" cy="226814"/>
          </a:xfrm>
          <a:prstGeom prst="roundRect">
            <a:avLst>
              <a:gd name="adj" fmla="val 42003"/>
            </a:avLst>
          </a:prstGeom>
          <a:solidFill>
            <a:srgbClr val="EBE2E0"/>
          </a:solidFill>
          <a:ln w="7620">
            <a:solidFill>
              <a:srgbClr val="D1C8C6"/>
            </a:solidFill>
            <a:prstDash val="solid"/>
          </a:ln>
        </p:spPr>
        <p:txBody>
          <a:bodyPr/>
          <a:lstStyle/>
          <a:p>
            <a:endParaRPr lang="nl-NL"/>
          </a:p>
        </p:txBody>
      </p:sp>
      <p:sp>
        <p:nvSpPr>
          <p:cNvPr id="5" name="Shape 3"/>
          <p:cNvSpPr/>
          <p:nvPr/>
        </p:nvSpPr>
        <p:spPr>
          <a:xfrm>
            <a:off x="793790" y="3795772"/>
            <a:ext cx="680442" cy="680442"/>
          </a:xfrm>
          <a:prstGeom prst="roundRect">
            <a:avLst>
              <a:gd name="adj" fmla="val 67192"/>
            </a:avLst>
          </a:prstGeom>
          <a:solidFill>
            <a:srgbClr val="EBE2E0"/>
          </a:solidFill>
          <a:ln w="7620">
            <a:solidFill>
              <a:srgbClr val="D1C8C6"/>
            </a:solidFill>
            <a:prstDash val="solid"/>
          </a:ln>
        </p:spPr>
        <p:txBody>
          <a:bodyPr/>
          <a:lstStyle/>
          <a:p>
            <a:endParaRPr lang="nl-NL"/>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930" y="3965912"/>
            <a:ext cx="340162" cy="340162"/>
          </a:xfrm>
          <a:prstGeom prst="rect">
            <a:avLst/>
          </a:prstGeom>
        </p:spPr>
      </p:pic>
      <p:sp>
        <p:nvSpPr>
          <p:cNvPr id="7" name="Text 4"/>
          <p:cNvSpPr/>
          <p:nvPr/>
        </p:nvSpPr>
        <p:spPr>
          <a:xfrm>
            <a:off x="1020604" y="4703088"/>
            <a:ext cx="3064550"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Act Desistance / Recovery</a:t>
            </a:r>
            <a:endParaRPr lang="en-US" sz="2200" dirty="0"/>
          </a:p>
        </p:txBody>
      </p:sp>
      <p:sp>
        <p:nvSpPr>
          <p:cNvPr id="8" name="Text 5"/>
          <p:cNvSpPr/>
          <p:nvPr/>
        </p:nvSpPr>
        <p:spPr>
          <a:xfrm>
            <a:off x="1020604" y="5193506"/>
            <a:ext cx="3742730" cy="362903"/>
          </a:xfrm>
          <a:prstGeom prst="rect">
            <a:avLst/>
          </a:prstGeom>
          <a:noFill/>
          <a:ln/>
        </p:spPr>
        <p:txBody>
          <a:bodyPr wrap="non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Iemand stopt </a:t>
            </a:r>
            <a:endParaRPr lang="en-US" sz="1750" dirty="0"/>
          </a:p>
        </p:txBody>
      </p:sp>
      <p:sp>
        <p:nvSpPr>
          <p:cNvPr id="9" name="Shape 6"/>
          <p:cNvSpPr/>
          <p:nvPr/>
        </p:nvSpPr>
        <p:spPr>
          <a:xfrm>
            <a:off x="5557123" y="3682365"/>
            <a:ext cx="3856077" cy="226814"/>
          </a:xfrm>
          <a:prstGeom prst="roundRect">
            <a:avLst>
              <a:gd name="adj" fmla="val 42003"/>
            </a:avLst>
          </a:prstGeom>
          <a:solidFill>
            <a:srgbClr val="EBE2E0"/>
          </a:solidFill>
          <a:ln w="7620">
            <a:solidFill>
              <a:srgbClr val="D1C8C6"/>
            </a:solidFill>
            <a:prstDash val="solid"/>
          </a:ln>
        </p:spPr>
        <p:txBody>
          <a:bodyPr/>
          <a:lstStyle/>
          <a:p>
            <a:endParaRPr lang="nl-NL"/>
          </a:p>
        </p:txBody>
      </p:sp>
      <p:sp>
        <p:nvSpPr>
          <p:cNvPr id="10" name="Shape 7"/>
          <p:cNvSpPr/>
          <p:nvPr/>
        </p:nvSpPr>
        <p:spPr>
          <a:xfrm>
            <a:off x="5216962" y="3455491"/>
            <a:ext cx="680442" cy="680442"/>
          </a:xfrm>
          <a:prstGeom prst="roundRect">
            <a:avLst>
              <a:gd name="adj" fmla="val 67192"/>
            </a:avLst>
          </a:prstGeom>
          <a:solidFill>
            <a:srgbClr val="EBE2E0"/>
          </a:solidFill>
          <a:ln w="7620">
            <a:solidFill>
              <a:srgbClr val="D1C8C6"/>
            </a:solidFill>
            <a:prstDash val="solid"/>
          </a:ln>
        </p:spPr>
        <p:txBody>
          <a:bodyPr/>
          <a:lstStyle/>
          <a:p>
            <a:endParaRPr lang="nl-NL"/>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7102" y="3625632"/>
            <a:ext cx="340162" cy="340162"/>
          </a:xfrm>
          <a:prstGeom prst="rect">
            <a:avLst/>
          </a:prstGeom>
        </p:spPr>
      </p:pic>
      <p:sp>
        <p:nvSpPr>
          <p:cNvPr id="12" name="Text 8"/>
          <p:cNvSpPr/>
          <p:nvPr/>
        </p:nvSpPr>
        <p:spPr>
          <a:xfrm>
            <a:off x="5443776" y="4362807"/>
            <a:ext cx="3632597" cy="354330"/>
          </a:xfrm>
          <a:prstGeom prst="rect">
            <a:avLst/>
          </a:prstGeom>
          <a:noFill/>
          <a:ln/>
        </p:spPr>
        <p:txBody>
          <a:bodyPr wrap="non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Identity Desistance / Recovery</a:t>
            </a:r>
            <a:endParaRPr lang="en-US" sz="2200" dirty="0"/>
          </a:p>
        </p:txBody>
      </p:sp>
      <p:sp>
        <p:nvSpPr>
          <p:cNvPr id="13" name="Text 9"/>
          <p:cNvSpPr/>
          <p:nvPr/>
        </p:nvSpPr>
        <p:spPr>
          <a:xfrm>
            <a:off x="5443776" y="4853226"/>
            <a:ext cx="3742730" cy="1814513"/>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De identiteit verandert. De persoon ziet zichzelf niet meer als 'iemand die criminaliteit pleegt en drugs gebruikt', maar 'als vader, als werknemer'</a:t>
            </a:r>
            <a:endParaRPr lang="en-US" sz="1750" dirty="0"/>
          </a:p>
        </p:txBody>
      </p:sp>
      <p:sp>
        <p:nvSpPr>
          <p:cNvPr id="14" name="Shape 10"/>
          <p:cNvSpPr/>
          <p:nvPr/>
        </p:nvSpPr>
        <p:spPr>
          <a:xfrm>
            <a:off x="9980295" y="3342203"/>
            <a:ext cx="3856077" cy="226814"/>
          </a:xfrm>
          <a:prstGeom prst="roundRect">
            <a:avLst>
              <a:gd name="adj" fmla="val 42003"/>
            </a:avLst>
          </a:prstGeom>
          <a:solidFill>
            <a:srgbClr val="EBE2E0"/>
          </a:solidFill>
          <a:ln w="7620">
            <a:solidFill>
              <a:srgbClr val="D1C8C6"/>
            </a:solidFill>
            <a:prstDash val="solid"/>
          </a:ln>
        </p:spPr>
        <p:txBody>
          <a:bodyPr/>
          <a:lstStyle/>
          <a:p>
            <a:endParaRPr lang="nl-NL"/>
          </a:p>
        </p:txBody>
      </p:sp>
      <p:sp>
        <p:nvSpPr>
          <p:cNvPr id="15" name="Shape 11"/>
          <p:cNvSpPr/>
          <p:nvPr/>
        </p:nvSpPr>
        <p:spPr>
          <a:xfrm>
            <a:off x="9640133" y="3115330"/>
            <a:ext cx="680442" cy="680442"/>
          </a:xfrm>
          <a:prstGeom prst="roundRect">
            <a:avLst>
              <a:gd name="adj" fmla="val 67192"/>
            </a:avLst>
          </a:prstGeom>
          <a:solidFill>
            <a:srgbClr val="EBE2E0"/>
          </a:solidFill>
          <a:ln w="7620">
            <a:solidFill>
              <a:srgbClr val="D1C8C6"/>
            </a:solidFill>
            <a:prstDash val="solid"/>
          </a:ln>
        </p:spPr>
        <p:txBody>
          <a:bodyPr/>
          <a:lstStyle/>
          <a:p>
            <a:endParaRPr lang="nl-NL"/>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0274" y="3285470"/>
            <a:ext cx="340162" cy="340162"/>
          </a:xfrm>
          <a:prstGeom prst="rect">
            <a:avLst/>
          </a:prstGeom>
        </p:spPr>
      </p:pic>
      <p:sp>
        <p:nvSpPr>
          <p:cNvPr id="17" name="Text 12"/>
          <p:cNvSpPr/>
          <p:nvPr/>
        </p:nvSpPr>
        <p:spPr>
          <a:xfrm>
            <a:off x="9866948" y="4022646"/>
            <a:ext cx="3742730" cy="708660"/>
          </a:xfrm>
          <a:prstGeom prst="rect">
            <a:avLst/>
          </a:prstGeom>
          <a:noFill/>
          <a:ln/>
        </p:spPr>
        <p:txBody>
          <a:bodyPr wrap="square" lIns="0" tIns="0" rIns="0" bIns="0" rtlCol="0" anchor="t"/>
          <a:lstStyle/>
          <a:p>
            <a:pPr marL="0" indent="0" algn="l">
              <a:lnSpc>
                <a:spcPts val="2750"/>
              </a:lnSpc>
              <a:buNone/>
            </a:pPr>
            <a:r>
              <a:rPr lang="en-US" sz="2200" b="1" dirty="0">
                <a:solidFill>
                  <a:srgbClr val="443728"/>
                </a:solidFill>
                <a:latin typeface="Crimson Pro Bold" pitchFamily="34" charset="0"/>
                <a:ea typeface="Crimson Pro Bold" pitchFamily="34" charset="-122"/>
                <a:cs typeface="Crimson Pro Bold" pitchFamily="34" charset="-120"/>
              </a:rPr>
              <a:t>Relational Desistance / Recovery</a:t>
            </a:r>
            <a:endParaRPr lang="en-US" sz="2200" dirty="0"/>
          </a:p>
        </p:txBody>
      </p:sp>
      <p:sp>
        <p:nvSpPr>
          <p:cNvPr id="18" name="Text 13"/>
          <p:cNvSpPr/>
          <p:nvPr/>
        </p:nvSpPr>
        <p:spPr>
          <a:xfrm>
            <a:off x="9866948" y="4867394"/>
            <a:ext cx="3742730" cy="725805"/>
          </a:xfrm>
          <a:prstGeom prst="rect">
            <a:avLst/>
          </a:prstGeom>
          <a:noFill/>
          <a:ln/>
        </p:spPr>
        <p:txBody>
          <a:bodyPr wrap="square" lIns="0" tIns="0" rIns="0" bIns="0" rtlCol="0" anchor="t"/>
          <a:lstStyle/>
          <a:p>
            <a:pPr marL="0" indent="0" algn="l">
              <a:lnSpc>
                <a:spcPts val="2850"/>
              </a:lnSpc>
              <a:buNone/>
            </a:pPr>
            <a:r>
              <a:rPr lang="en-US" sz="1750" dirty="0">
                <a:solidFill>
                  <a:srgbClr val="443728"/>
                </a:solidFill>
                <a:latin typeface="Open Sans" pitchFamily="34" charset="0"/>
                <a:ea typeface="Open Sans" pitchFamily="34" charset="-122"/>
                <a:cs typeface="Open Sans" pitchFamily="34" charset="-120"/>
              </a:rPr>
              <a:t>De omgeving erkent de </a:t>
            </a:r>
            <a:r>
              <a:rPr lang="en-US" sz="1750" dirty="0" err="1">
                <a:solidFill>
                  <a:srgbClr val="443728"/>
                </a:solidFill>
                <a:latin typeface="Open Sans" pitchFamily="34" charset="0"/>
                <a:ea typeface="Open Sans" pitchFamily="34" charset="-122"/>
                <a:cs typeface="Open Sans" pitchFamily="34" charset="-120"/>
              </a:rPr>
              <a:t>verandering</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952</Words>
  <Application>Microsoft Office PowerPoint</Application>
  <PresentationFormat>Aangepast</PresentationFormat>
  <Paragraphs>126</Paragraphs>
  <Slides>19</Slides>
  <Notes>17</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Open Sans</vt:lpstr>
      <vt:lpstr>Crimson Pro 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Charlotte Colman</dc:creator>
  <cp:lastModifiedBy>De Wit, Leen</cp:lastModifiedBy>
  <cp:revision>3</cp:revision>
  <dcterms:created xsi:type="dcterms:W3CDTF">2026-03-05T18:06:19Z</dcterms:created>
  <dcterms:modified xsi:type="dcterms:W3CDTF">2026-03-06T07:08:59Z</dcterms:modified>
</cp:coreProperties>
</file>